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77" r:id="rId2"/>
    <p:sldId id="287" r:id="rId3"/>
    <p:sldId id="257" r:id="rId4"/>
    <p:sldId id="258" r:id="rId5"/>
    <p:sldId id="259" r:id="rId6"/>
    <p:sldId id="260" r:id="rId7"/>
    <p:sldId id="261" r:id="rId8"/>
    <p:sldId id="262" r:id="rId9"/>
    <p:sldId id="263" r:id="rId10"/>
    <p:sldId id="264" r:id="rId11"/>
    <p:sldId id="265" r:id="rId12"/>
    <p:sldId id="278" r:id="rId13"/>
    <p:sldId id="288" r:id="rId14"/>
    <p:sldId id="266" r:id="rId15"/>
    <p:sldId id="267" r:id="rId16"/>
    <p:sldId id="268" r:id="rId17"/>
    <p:sldId id="269" r:id="rId18"/>
    <p:sldId id="270" r:id="rId19"/>
    <p:sldId id="271" r:id="rId20"/>
    <p:sldId id="279" r:id="rId21"/>
    <p:sldId id="272" r:id="rId22"/>
    <p:sldId id="289" r:id="rId23"/>
    <p:sldId id="280" r:id="rId24"/>
    <p:sldId id="290" r:id="rId25"/>
    <p:sldId id="273" r:id="rId26"/>
    <p:sldId id="274" r:id="rId27"/>
    <p:sldId id="275" r:id="rId28"/>
    <p:sldId id="276" r:id="rId29"/>
    <p:sldId id="281" r:id="rId30"/>
    <p:sldId id="282" r:id="rId31"/>
    <p:sldId id="283" r:id="rId32"/>
    <p:sldId id="284" r:id="rId33"/>
    <p:sldId id="285"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33" autoAdjust="0"/>
  </p:normalViewPr>
  <p:slideViewPr>
    <p:cSldViewPr snapToGrid="0" snapToObjects="1">
      <p:cViewPr varScale="1">
        <p:scale>
          <a:sx n="78" d="100"/>
          <a:sy n="78" d="100"/>
        </p:scale>
        <p:origin x="850"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30BDF-A013-45A4-AB9F-D82FD00752E2}" type="datetimeFigureOut">
              <a:rPr lang="en-IN" smtClean="0"/>
              <a:t>30-10-2025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43FB7-87E0-4191-AE1B-C60FAF7C30F6}" type="slidenum">
              <a:rPr lang="en-IN" smtClean="0"/>
              <a:t>‹#›</a:t>
            </a:fld>
            <a:endParaRPr lang="en-IN"/>
          </a:p>
        </p:txBody>
      </p:sp>
    </p:spTree>
    <p:extLst>
      <p:ext uri="{BB962C8B-B14F-4D97-AF65-F5344CB8AC3E}">
        <p14:creationId xmlns:p14="http://schemas.microsoft.com/office/powerpoint/2010/main" val="4218940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a:t>
            </a:fld>
            <a:endParaRPr lang="en-IN"/>
          </a:p>
        </p:txBody>
      </p:sp>
    </p:spTree>
    <p:extLst>
      <p:ext uri="{BB962C8B-B14F-4D97-AF65-F5344CB8AC3E}">
        <p14:creationId xmlns:p14="http://schemas.microsoft.com/office/powerpoint/2010/main" val="1490165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11</a:t>
            </a:fld>
            <a:endParaRPr lang="en-IN"/>
          </a:p>
        </p:txBody>
      </p:sp>
    </p:spTree>
    <p:extLst>
      <p:ext uri="{BB962C8B-B14F-4D97-AF65-F5344CB8AC3E}">
        <p14:creationId xmlns:p14="http://schemas.microsoft.com/office/powerpoint/2010/main" val="75956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14</a:t>
            </a:fld>
            <a:endParaRPr lang="en-IN"/>
          </a:p>
        </p:txBody>
      </p:sp>
    </p:spTree>
    <p:extLst>
      <p:ext uri="{BB962C8B-B14F-4D97-AF65-F5344CB8AC3E}">
        <p14:creationId xmlns:p14="http://schemas.microsoft.com/office/powerpoint/2010/main" val="2865935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15</a:t>
            </a:fld>
            <a:endParaRPr lang="en-IN"/>
          </a:p>
        </p:txBody>
      </p:sp>
    </p:spTree>
    <p:extLst>
      <p:ext uri="{BB962C8B-B14F-4D97-AF65-F5344CB8AC3E}">
        <p14:creationId xmlns:p14="http://schemas.microsoft.com/office/powerpoint/2010/main" val="210299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16</a:t>
            </a:fld>
            <a:endParaRPr lang="en-IN"/>
          </a:p>
        </p:txBody>
      </p:sp>
    </p:spTree>
    <p:extLst>
      <p:ext uri="{BB962C8B-B14F-4D97-AF65-F5344CB8AC3E}">
        <p14:creationId xmlns:p14="http://schemas.microsoft.com/office/powerpoint/2010/main" val="345306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17</a:t>
            </a:fld>
            <a:endParaRPr lang="en-IN"/>
          </a:p>
        </p:txBody>
      </p:sp>
    </p:spTree>
    <p:extLst>
      <p:ext uri="{BB962C8B-B14F-4D97-AF65-F5344CB8AC3E}">
        <p14:creationId xmlns:p14="http://schemas.microsoft.com/office/powerpoint/2010/main" val="358907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18</a:t>
            </a:fld>
            <a:endParaRPr lang="en-IN"/>
          </a:p>
        </p:txBody>
      </p:sp>
    </p:spTree>
    <p:extLst>
      <p:ext uri="{BB962C8B-B14F-4D97-AF65-F5344CB8AC3E}">
        <p14:creationId xmlns:p14="http://schemas.microsoft.com/office/powerpoint/2010/main" val="1735547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19</a:t>
            </a:fld>
            <a:endParaRPr lang="en-IN"/>
          </a:p>
        </p:txBody>
      </p:sp>
    </p:spTree>
    <p:extLst>
      <p:ext uri="{BB962C8B-B14F-4D97-AF65-F5344CB8AC3E}">
        <p14:creationId xmlns:p14="http://schemas.microsoft.com/office/powerpoint/2010/main" val="611604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21</a:t>
            </a:fld>
            <a:endParaRPr lang="en-IN"/>
          </a:p>
        </p:txBody>
      </p:sp>
    </p:spTree>
    <p:extLst>
      <p:ext uri="{BB962C8B-B14F-4D97-AF65-F5344CB8AC3E}">
        <p14:creationId xmlns:p14="http://schemas.microsoft.com/office/powerpoint/2010/main" val="30907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23</a:t>
            </a:fld>
            <a:endParaRPr lang="en-IN"/>
          </a:p>
        </p:txBody>
      </p:sp>
    </p:spTree>
    <p:extLst>
      <p:ext uri="{BB962C8B-B14F-4D97-AF65-F5344CB8AC3E}">
        <p14:creationId xmlns:p14="http://schemas.microsoft.com/office/powerpoint/2010/main" val="2995651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24</a:t>
            </a:fld>
            <a:endParaRPr lang="en-IN"/>
          </a:p>
        </p:txBody>
      </p:sp>
    </p:spTree>
    <p:extLst>
      <p:ext uri="{BB962C8B-B14F-4D97-AF65-F5344CB8AC3E}">
        <p14:creationId xmlns:p14="http://schemas.microsoft.com/office/powerpoint/2010/main" val="390025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a:t>
            </a:fld>
            <a:endParaRPr lang="en-IN"/>
          </a:p>
        </p:txBody>
      </p:sp>
    </p:spTree>
    <p:extLst>
      <p:ext uri="{BB962C8B-B14F-4D97-AF65-F5344CB8AC3E}">
        <p14:creationId xmlns:p14="http://schemas.microsoft.com/office/powerpoint/2010/main" val="1360110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25</a:t>
            </a:fld>
            <a:endParaRPr lang="en-IN"/>
          </a:p>
        </p:txBody>
      </p:sp>
    </p:spTree>
    <p:extLst>
      <p:ext uri="{BB962C8B-B14F-4D97-AF65-F5344CB8AC3E}">
        <p14:creationId xmlns:p14="http://schemas.microsoft.com/office/powerpoint/2010/main" val="2001769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26</a:t>
            </a:fld>
            <a:endParaRPr lang="en-IN"/>
          </a:p>
        </p:txBody>
      </p:sp>
    </p:spTree>
    <p:extLst>
      <p:ext uri="{BB962C8B-B14F-4D97-AF65-F5344CB8AC3E}">
        <p14:creationId xmlns:p14="http://schemas.microsoft.com/office/powerpoint/2010/main" val="3905314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27</a:t>
            </a:fld>
            <a:endParaRPr lang="en-IN"/>
          </a:p>
        </p:txBody>
      </p:sp>
    </p:spTree>
    <p:extLst>
      <p:ext uri="{BB962C8B-B14F-4D97-AF65-F5344CB8AC3E}">
        <p14:creationId xmlns:p14="http://schemas.microsoft.com/office/powerpoint/2010/main" val="3737749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32</a:t>
            </a:fld>
            <a:endParaRPr lang="en-IN"/>
          </a:p>
        </p:txBody>
      </p:sp>
    </p:spTree>
    <p:extLst>
      <p:ext uri="{BB962C8B-B14F-4D97-AF65-F5344CB8AC3E}">
        <p14:creationId xmlns:p14="http://schemas.microsoft.com/office/powerpoint/2010/main" val="1008898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33</a:t>
            </a:fld>
            <a:endParaRPr lang="en-IN"/>
          </a:p>
        </p:txBody>
      </p:sp>
    </p:spTree>
    <p:extLst>
      <p:ext uri="{BB962C8B-B14F-4D97-AF65-F5344CB8AC3E}">
        <p14:creationId xmlns:p14="http://schemas.microsoft.com/office/powerpoint/2010/main" val="3116189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34</a:t>
            </a:fld>
            <a:endParaRPr lang="en-IN"/>
          </a:p>
        </p:txBody>
      </p:sp>
    </p:spTree>
    <p:extLst>
      <p:ext uri="{BB962C8B-B14F-4D97-AF65-F5344CB8AC3E}">
        <p14:creationId xmlns:p14="http://schemas.microsoft.com/office/powerpoint/2010/main" val="383441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3</a:t>
            </a:fld>
            <a:endParaRPr lang="en-IN"/>
          </a:p>
        </p:txBody>
      </p:sp>
    </p:spTree>
    <p:extLst>
      <p:ext uri="{BB962C8B-B14F-4D97-AF65-F5344CB8AC3E}">
        <p14:creationId xmlns:p14="http://schemas.microsoft.com/office/powerpoint/2010/main" val="2005545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4</a:t>
            </a:fld>
            <a:endParaRPr lang="en-IN"/>
          </a:p>
        </p:txBody>
      </p:sp>
    </p:spTree>
    <p:extLst>
      <p:ext uri="{BB962C8B-B14F-4D97-AF65-F5344CB8AC3E}">
        <p14:creationId xmlns:p14="http://schemas.microsoft.com/office/powerpoint/2010/main" val="253615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5</a:t>
            </a:fld>
            <a:endParaRPr lang="en-IN"/>
          </a:p>
        </p:txBody>
      </p:sp>
    </p:spTree>
    <p:extLst>
      <p:ext uri="{BB962C8B-B14F-4D97-AF65-F5344CB8AC3E}">
        <p14:creationId xmlns:p14="http://schemas.microsoft.com/office/powerpoint/2010/main" val="73948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6</a:t>
            </a:fld>
            <a:endParaRPr lang="en-IN"/>
          </a:p>
        </p:txBody>
      </p:sp>
    </p:spTree>
    <p:extLst>
      <p:ext uri="{BB962C8B-B14F-4D97-AF65-F5344CB8AC3E}">
        <p14:creationId xmlns:p14="http://schemas.microsoft.com/office/powerpoint/2010/main" val="211543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7</a:t>
            </a:fld>
            <a:endParaRPr lang="en-IN"/>
          </a:p>
        </p:txBody>
      </p:sp>
    </p:spTree>
    <p:extLst>
      <p:ext uri="{BB962C8B-B14F-4D97-AF65-F5344CB8AC3E}">
        <p14:creationId xmlns:p14="http://schemas.microsoft.com/office/powerpoint/2010/main" val="48889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8</a:t>
            </a:fld>
            <a:endParaRPr lang="en-IN"/>
          </a:p>
        </p:txBody>
      </p:sp>
    </p:spTree>
    <p:extLst>
      <p:ext uri="{BB962C8B-B14F-4D97-AF65-F5344CB8AC3E}">
        <p14:creationId xmlns:p14="http://schemas.microsoft.com/office/powerpoint/2010/main" val="217847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943FB7-87E0-4191-AE1B-C60FAF7C30F6}" type="slidenum">
              <a:rPr lang="en-IN" smtClean="0"/>
              <a:t>9</a:t>
            </a:fld>
            <a:endParaRPr lang="en-IN"/>
          </a:p>
        </p:txBody>
      </p:sp>
    </p:spTree>
    <p:extLst>
      <p:ext uri="{BB962C8B-B14F-4D97-AF65-F5344CB8AC3E}">
        <p14:creationId xmlns:p14="http://schemas.microsoft.com/office/powerpoint/2010/main" val="25066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10/30/2025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0" b="-5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F255-FBD8-68A9-E98E-C5B2525C11B9}"/>
              </a:ext>
            </a:extLst>
          </p:cNvPr>
          <p:cNvSpPr>
            <a:spLocks noGrp="1"/>
          </p:cNvSpPr>
          <p:nvPr>
            <p:ph type="title"/>
          </p:nvPr>
        </p:nvSpPr>
        <p:spPr>
          <a:xfrm>
            <a:off x="1" y="3023419"/>
            <a:ext cx="12192000" cy="2364658"/>
          </a:xfrm>
        </p:spPr>
        <p:txBody>
          <a:bodyPr>
            <a:normAutofit/>
          </a:bodyPr>
          <a:lstStyle/>
          <a:p>
            <a:endParaRPr lang="en-IN" dirty="0"/>
          </a:p>
        </p:txBody>
      </p:sp>
      <p:sp>
        <p:nvSpPr>
          <p:cNvPr id="4" name="Rectangle 3">
            <a:extLst>
              <a:ext uri="{FF2B5EF4-FFF2-40B4-BE49-F238E27FC236}">
                <a16:creationId xmlns:a16="http://schemas.microsoft.com/office/drawing/2014/main" id="{FC196342-E9E5-BE92-6D7E-D8D46227A5C7}"/>
              </a:ext>
            </a:extLst>
          </p:cNvPr>
          <p:cNvSpPr/>
          <p:nvPr/>
        </p:nvSpPr>
        <p:spPr>
          <a:xfrm>
            <a:off x="1" y="3466322"/>
            <a:ext cx="12258677" cy="923330"/>
          </a:xfrm>
          <a:prstGeom prst="rect">
            <a:avLst/>
          </a:prstGeom>
          <a:solidFill>
            <a:schemeClr val="accent6"/>
          </a:solidFill>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rPr>
              <a:t>QuickBite Express – Crisis Impact Analysis </a:t>
            </a:r>
            <a:endParaRPr lang="en-IN" sz="54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9C034839-4B32-6CC1-2DBA-431AB9C5F649}"/>
              </a:ext>
            </a:extLst>
          </p:cNvPr>
          <p:cNvSpPr txBox="1"/>
          <p:nvPr/>
        </p:nvSpPr>
        <p:spPr>
          <a:xfrm>
            <a:off x="1" y="6046838"/>
            <a:ext cx="3618271" cy="677108"/>
          </a:xfrm>
          <a:prstGeom prst="rect">
            <a:avLst/>
          </a:prstGeom>
          <a:noFill/>
        </p:spPr>
        <p:txBody>
          <a:bodyPr wrap="square" rtlCol="0">
            <a:spAutoFit/>
          </a:bodyPr>
          <a:lstStyle/>
          <a:p>
            <a:r>
              <a:rPr lang="en-IN" sz="2000" b="1" dirty="0"/>
              <a:t>Prepared by: Siddhesh Sakpal</a:t>
            </a:r>
          </a:p>
          <a:p>
            <a:endParaRPr lang="en-IN" dirty="0"/>
          </a:p>
        </p:txBody>
      </p:sp>
    </p:spTree>
    <p:extLst>
      <p:ext uri="{BB962C8B-B14F-4D97-AF65-F5344CB8AC3E}">
        <p14:creationId xmlns:p14="http://schemas.microsoft.com/office/powerpoint/2010/main" val="34174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Among restaurants with at least 50 pre-crisis orders, which top 10 high-volume restaurants experienced the largest percentage decline in order counts during the crisis period?</a:t>
            </a:r>
            <a:endParaRPr sz="2000" b="1" dirty="0"/>
          </a:p>
        </p:txBody>
      </p:sp>
      <p:pic>
        <p:nvPicPr>
          <p:cNvPr id="6" name="Picture 5">
            <a:extLst>
              <a:ext uri="{FF2B5EF4-FFF2-40B4-BE49-F238E27FC236}">
                <a16:creationId xmlns:a16="http://schemas.microsoft.com/office/drawing/2014/main" id="{15AA7C4A-3FB5-6139-0D07-849032114533}"/>
              </a:ext>
            </a:extLst>
          </p:cNvPr>
          <p:cNvPicPr>
            <a:picLocks noChangeAspect="1"/>
          </p:cNvPicPr>
          <p:nvPr/>
        </p:nvPicPr>
        <p:blipFill>
          <a:blip r:embed="rId2"/>
          <a:stretch>
            <a:fillRect/>
          </a:stretch>
        </p:blipFill>
        <p:spPr>
          <a:xfrm>
            <a:off x="609600" y="1417639"/>
            <a:ext cx="9497961" cy="46723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Cancellation Analysis: What is the cancellation rate trend pre-crisis vs crisis, and which cities are most affected?</a:t>
            </a:r>
            <a:endParaRPr sz="2400" b="1" dirty="0"/>
          </a:p>
        </p:txBody>
      </p:sp>
      <p:sp>
        <p:nvSpPr>
          <p:cNvPr id="3" name="Content Placeholder 2"/>
          <p:cNvSpPr>
            <a:spLocks noGrp="1"/>
          </p:cNvSpPr>
          <p:nvPr>
            <p:ph idx="1"/>
          </p:nvPr>
        </p:nvSpPr>
        <p:spPr>
          <a:xfrm>
            <a:off x="609600" y="1600202"/>
            <a:ext cx="11404722" cy="3709218"/>
          </a:xfrm>
        </p:spPr>
        <p:txBody>
          <a:bodyPr/>
          <a:lstStyle/>
          <a:p>
            <a:pPr>
              <a:defRPr sz="2000">
                <a:latin typeface="Calibri"/>
              </a:defRPr>
            </a:pPr>
            <a:r>
              <a:rPr b="1" dirty="0"/>
              <a:t>Observation: </a:t>
            </a:r>
            <a:r>
              <a:rPr lang="en-US" sz="2000" dirty="0"/>
              <a:t>Cancellation rates </a:t>
            </a:r>
            <a:r>
              <a:rPr lang="en-US" sz="2000" b="1" dirty="0"/>
              <a:t>improved significantly</a:t>
            </a:r>
            <a:r>
              <a:rPr lang="en-US" sz="2000" dirty="0"/>
              <a:t> during the crisis, dropping from </a:t>
            </a:r>
            <a:r>
              <a:rPr lang="en-US" sz="2000" b="1" dirty="0"/>
              <a:t>68.93% to 38.82%</a:t>
            </a:r>
            <a:r>
              <a:rPr lang="en-US" sz="2000" dirty="0"/>
              <a:t> (a 43.7% improvement). This is unusual as crises typically worsen service metrics.</a:t>
            </a:r>
            <a:r>
              <a:rPr b="1" dirty="0"/>
              <a:t>.</a:t>
            </a:r>
          </a:p>
        </p:txBody>
      </p:sp>
      <p:pic>
        <p:nvPicPr>
          <p:cNvPr id="5" name="Picture 4">
            <a:extLst>
              <a:ext uri="{FF2B5EF4-FFF2-40B4-BE49-F238E27FC236}">
                <a16:creationId xmlns:a16="http://schemas.microsoft.com/office/drawing/2014/main" id="{4678FC4F-8697-D3BD-7A21-6A2D0E87B0AF}"/>
              </a:ext>
            </a:extLst>
          </p:cNvPr>
          <p:cNvPicPr>
            <a:picLocks noChangeAspect="1"/>
          </p:cNvPicPr>
          <p:nvPr/>
        </p:nvPicPr>
        <p:blipFill>
          <a:blip r:embed="rId3"/>
          <a:stretch>
            <a:fillRect/>
          </a:stretch>
        </p:blipFill>
        <p:spPr>
          <a:xfrm>
            <a:off x="62592" y="2651268"/>
            <a:ext cx="5909650" cy="3307080"/>
          </a:xfrm>
          <a:prstGeom prst="rect">
            <a:avLst/>
          </a:prstGeom>
        </p:spPr>
      </p:pic>
      <p:sp>
        <p:nvSpPr>
          <p:cNvPr id="7" name="Rectangle 1">
            <a:extLst>
              <a:ext uri="{FF2B5EF4-FFF2-40B4-BE49-F238E27FC236}">
                <a16:creationId xmlns:a16="http://schemas.microsoft.com/office/drawing/2014/main" id="{5B6745BA-FF5B-67BB-C1EB-3BD730E82248}"/>
              </a:ext>
            </a:extLst>
          </p:cNvPr>
          <p:cNvSpPr>
            <a:spLocks noChangeArrowheads="1"/>
          </p:cNvSpPr>
          <p:nvPr/>
        </p:nvSpPr>
        <p:spPr bwMode="auto">
          <a:xfrm>
            <a:off x="7325033" y="2374269"/>
            <a:ext cx="46683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Overall Cancellation Rate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649AA2A5-DB9A-F354-8AED-5A9A60DCA32E}"/>
              </a:ext>
            </a:extLst>
          </p:cNvPr>
          <p:cNvGraphicFramePr>
            <a:graphicFrameLocks noGrp="1"/>
          </p:cNvGraphicFramePr>
          <p:nvPr>
            <p:extLst>
              <p:ext uri="{D42A27DB-BD31-4B8C-83A1-F6EECF244321}">
                <p14:modId xmlns:p14="http://schemas.microsoft.com/office/powerpoint/2010/main" val="3104981913"/>
              </p:ext>
            </p:extLst>
          </p:nvPr>
        </p:nvGraphicFramePr>
        <p:xfrm>
          <a:off x="6033408" y="2680764"/>
          <a:ext cx="5980916" cy="3879970"/>
        </p:xfrm>
        <a:graphic>
          <a:graphicData uri="http://schemas.openxmlformats.org/drawingml/2006/table">
            <a:tbl>
              <a:tblPr firstRow="1" bandRow="1">
                <a:tableStyleId>{5C22544A-7EE6-4342-B048-85BDC9FD1C3A}</a:tableStyleId>
              </a:tblPr>
              <a:tblGrid>
                <a:gridCol w="1495229">
                  <a:extLst>
                    <a:ext uri="{9D8B030D-6E8A-4147-A177-3AD203B41FA5}">
                      <a16:colId xmlns:a16="http://schemas.microsoft.com/office/drawing/2014/main" val="1247004172"/>
                    </a:ext>
                  </a:extLst>
                </a:gridCol>
                <a:gridCol w="1495229">
                  <a:extLst>
                    <a:ext uri="{9D8B030D-6E8A-4147-A177-3AD203B41FA5}">
                      <a16:colId xmlns:a16="http://schemas.microsoft.com/office/drawing/2014/main" val="2576991057"/>
                    </a:ext>
                  </a:extLst>
                </a:gridCol>
                <a:gridCol w="1495229">
                  <a:extLst>
                    <a:ext uri="{9D8B030D-6E8A-4147-A177-3AD203B41FA5}">
                      <a16:colId xmlns:a16="http://schemas.microsoft.com/office/drawing/2014/main" val="2941581714"/>
                    </a:ext>
                  </a:extLst>
                </a:gridCol>
                <a:gridCol w="1495229">
                  <a:extLst>
                    <a:ext uri="{9D8B030D-6E8A-4147-A177-3AD203B41FA5}">
                      <a16:colId xmlns:a16="http://schemas.microsoft.com/office/drawing/2014/main" val="4125984896"/>
                    </a:ext>
                  </a:extLst>
                </a:gridCol>
              </a:tblGrid>
              <a:tr h="1172660">
                <a:tc>
                  <a:txBody>
                    <a:bodyPr/>
                    <a:lstStyle/>
                    <a:p>
                      <a:pPr>
                        <a:buNone/>
                      </a:pPr>
                      <a:r>
                        <a:rPr lang="en-IN" dirty="0"/>
                        <a:t>Metric</a:t>
                      </a:r>
                    </a:p>
                  </a:txBody>
                  <a:tcPr anchor="ctr"/>
                </a:tc>
                <a:tc>
                  <a:txBody>
                    <a:bodyPr/>
                    <a:lstStyle/>
                    <a:p>
                      <a:pPr>
                        <a:buNone/>
                      </a:pPr>
                      <a:r>
                        <a:rPr lang="en-IN"/>
                        <a:t>Pre-Crisis</a:t>
                      </a:r>
                    </a:p>
                  </a:txBody>
                  <a:tcPr anchor="ctr"/>
                </a:tc>
                <a:tc>
                  <a:txBody>
                    <a:bodyPr/>
                    <a:lstStyle/>
                    <a:p>
                      <a:pPr>
                        <a:buNone/>
                      </a:pPr>
                      <a:r>
                        <a:rPr lang="en-IN"/>
                        <a:t>Crisis</a:t>
                      </a:r>
                    </a:p>
                  </a:txBody>
                  <a:tcPr anchor="ctr"/>
                </a:tc>
                <a:tc>
                  <a:txBody>
                    <a:bodyPr/>
                    <a:lstStyle/>
                    <a:p>
                      <a:pPr>
                        <a:buNone/>
                      </a:pPr>
                      <a:r>
                        <a:rPr lang="en-IN"/>
                        <a:t>Change</a:t>
                      </a:r>
                    </a:p>
                  </a:txBody>
                  <a:tcPr anchor="ctr"/>
                </a:tc>
                <a:extLst>
                  <a:ext uri="{0D108BD9-81ED-4DB2-BD59-A6C34878D82A}">
                    <a16:rowId xmlns:a16="http://schemas.microsoft.com/office/drawing/2014/main" val="3563025047"/>
                  </a:ext>
                </a:extLst>
              </a:tr>
              <a:tr h="675777">
                <a:tc>
                  <a:txBody>
                    <a:bodyPr/>
                    <a:lstStyle/>
                    <a:p>
                      <a:pPr>
                        <a:buNone/>
                      </a:pPr>
                      <a:r>
                        <a:rPr lang="en-IN" b="1"/>
                        <a:t>Total Orders</a:t>
                      </a:r>
                      <a:endParaRPr lang="en-IN"/>
                    </a:p>
                  </a:txBody>
                  <a:tcPr anchor="ctr"/>
                </a:tc>
                <a:tc>
                  <a:txBody>
                    <a:bodyPr/>
                    <a:lstStyle/>
                    <a:p>
                      <a:pPr>
                        <a:buNone/>
                      </a:pPr>
                      <a:r>
                        <a:rPr lang="en-IN"/>
                        <a:t>113,806</a:t>
                      </a:r>
                    </a:p>
                  </a:txBody>
                  <a:tcPr anchor="ctr"/>
                </a:tc>
                <a:tc>
                  <a:txBody>
                    <a:bodyPr/>
                    <a:lstStyle/>
                    <a:p>
                      <a:pPr>
                        <a:buNone/>
                      </a:pPr>
                      <a:r>
                        <a:rPr lang="en-IN"/>
                        <a:t>35,360</a:t>
                      </a:r>
                    </a:p>
                  </a:txBody>
                  <a:tcPr anchor="ctr"/>
                </a:tc>
                <a:tc>
                  <a:txBody>
                    <a:bodyPr/>
                    <a:lstStyle/>
                    <a:p>
                      <a:pPr>
                        <a:buNone/>
                      </a:pPr>
                      <a:r>
                        <a:rPr lang="en-IN"/>
                        <a:t>-68.9% (orders decreased)</a:t>
                      </a:r>
                    </a:p>
                  </a:txBody>
                  <a:tcPr anchor="ctr"/>
                </a:tc>
                <a:extLst>
                  <a:ext uri="{0D108BD9-81ED-4DB2-BD59-A6C34878D82A}">
                    <a16:rowId xmlns:a16="http://schemas.microsoft.com/office/drawing/2014/main" val="3119753601"/>
                  </a:ext>
                </a:extLst>
              </a:tr>
              <a:tr h="878510">
                <a:tc>
                  <a:txBody>
                    <a:bodyPr/>
                    <a:lstStyle/>
                    <a:p>
                      <a:pPr>
                        <a:buNone/>
                      </a:pPr>
                      <a:r>
                        <a:rPr lang="en-IN" b="1"/>
                        <a:t>Cancelled Orders</a:t>
                      </a:r>
                      <a:endParaRPr lang="en-IN"/>
                    </a:p>
                  </a:txBody>
                  <a:tcPr anchor="ctr"/>
                </a:tc>
                <a:tc>
                  <a:txBody>
                    <a:bodyPr/>
                    <a:lstStyle/>
                    <a:p>
                      <a:pPr>
                        <a:buNone/>
                      </a:pPr>
                      <a:r>
                        <a:rPr lang="en-IN"/>
                        <a:t>31,142</a:t>
                      </a:r>
                    </a:p>
                  </a:txBody>
                  <a:tcPr anchor="ctr"/>
                </a:tc>
                <a:tc>
                  <a:txBody>
                    <a:bodyPr/>
                    <a:lstStyle/>
                    <a:p>
                      <a:pPr>
                        <a:buNone/>
                      </a:pPr>
                      <a:r>
                        <a:rPr lang="en-IN"/>
                        <a:t>4,218</a:t>
                      </a:r>
                    </a:p>
                  </a:txBody>
                  <a:tcPr anchor="ctr"/>
                </a:tc>
                <a:tc>
                  <a:txBody>
                    <a:bodyPr/>
                    <a:lstStyle/>
                    <a:p>
                      <a:pPr>
                        <a:buNone/>
                      </a:pPr>
                      <a:r>
                        <a:rPr lang="en-IN"/>
                        <a:t>-86.5% (fewer cancellations)</a:t>
                      </a:r>
                    </a:p>
                  </a:txBody>
                  <a:tcPr anchor="ctr"/>
                </a:tc>
                <a:extLst>
                  <a:ext uri="{0D108BD9-81ED-4DB2-BD59-A6C34878D82A}">
                    <a16:rowId xmlns:a16="http://schemas.microsoft.com/office/drawing/2014/main" val="4024844771"/>
                  </a:ext>
                </a:extLst>
              </a:tr>
              <a:tr h="675777">
                <a:tc>
                  <a:txBody>
                    <a:bodyPr/>
                    <a:lstStyle/>
                    <a:p>
                      <a:pPr>
                        <a:buNone/>
                      </a:pPr>
                      <a:r>
                        <a:rPr lang="en-IN" b="1"/>
                        <a:t>Cancellation Rate (%)</a:t>
                      </a:r>
                      <a:endParaRPr lang="en-IN"/>
                    </a:p>
                  </a:txBody>
                  <a:tcPr anchor="ctr"/>
                </a:tc>
                <a:tc>
                  <a:txBody>
                    <a:bodyPr/>
                    <a:lstStyle/>
                    <a:p>
                      <a:pPr>
                        <a:buNone/>
                      </a:pPr>
                      <a:r>
                        <a:rPr lang="en-IN"/>
                        <a:t>68.93%</a:t>
                      </a:r>
                    </a:p>
                  </a:txBody>
                  <a:tcPr anchor="ctr"/>
                </a:tc>
                <a:tc>
                  <a:txBody>
                    <a:bodyPr/>
                    <a:lstStyle/>
                    <a:p>
                      <a:pPr>
                        <a:buNone/>
                      </a:pPr>
                      <a:r>
                        <a:rPr lang="en-IN"/>
                        <a:t>38.82%</a:t>
                      </a:r>
                    </a:p>
                  </a:txBody>
                  <a:tcPr anchor="ctr"/>
                </a:tc>
                <a:tc>
                  <a:txBody>
                    <a:bodyPr/>
                    <a:lstStyle/>
                    <a:p>
                      <a:pPr>
                        <a:buNone/>
                      </a:pPr>
                      <a:r>
                        <a:rPr lang="en-IN" b="1" dirty="0"/>
                        <a:t>-30.11pp</a:t>
                      </a:r>
                      <a:r>
                        <a:rPr lang="en-IN" dirty="0"/>
                        <a:t> (rate improved)</a:t>
                      </a:r>
                    </a:p>
                  </a:txBody>
                  <a:tcPr anchor="ctr"/>
                </a:tc>
                <a:extLst>
                  <a:ext uri="{0D108BD9-81ED-4DB2-BD59-A6C34878D82A}">
                    <a16:rowId xmlns:a16="http://schemas.microsoft.com/office/drawing/2014/main" val="52268984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905C3-1BC9-DBC9-0E69-4B55F96289E4}"/>
              </a:ext>
            </a:extLst>
          </p:cNvPr>
          <p:cNvSpPr>
            <a:spLocks noGrp="1"/>
          </p:cNvSpPr>
          <p:nvPr>
            <p:ph type="ctrTitle"/>
          </p:nvPr>
        </p:nvSpPr>
        <p:spPr>
          <a:xfrm>
            <a:off x="285136" y="921060"/>
            <a:ext cx="7157884" cy="622606"/>
          </a:xfrm>
        </p:spPr>
        <p:txBody>
          <a:bodyPr>
            <a:normAutofit fontScale="90000"/>
          </a:bodyPr>
          <a:lstStyle/>
          <a:p>
            <a:r>
              <a:rPr lang="en-IN" dirty="0"/>
              <a:t>Pre-Crisis: Most Affected Cities</a:t>
            </a:r>
          </a:p>
        </p:txBody>
      </p:sp>
      <p:sp>
        <p:nvSpPr>
          <p:cNvPr id="3" name="Subtitle 2">
            <a:extLst>
              <a:ext uri="{FF2B5EF4-FFF2-40B4-BE49-F238E27FC236}">
                <a16:creationId xmlns:a16="http://schemas.microsoft.com/office/drawing/2014/main" id="{BA89BF35-6E48-D6C0-5D05-66FE0D3B59CE}"/>
              </a:ext>
            </a:extLst>
          </p:cNvPr>
          <p:cNvSpPr>
            <a:spLocks noGrp="1"/>
          </p:cNvSpPr>
          <p:nvPr>
            <p:ph type="subTitle" idx="1"/>
          </p:nvPr>
        </p:nvSpPr>
        <p:spPr>
          <a:xfrm>
            <a:off x="393291" y="4762500"/>
            <a:ext cx="8534400" cy="1752600"/>
          </a:xfrm>
        </p:spPr>
        <p:txBody>
          <a:bodyPr/>
          <a:lstStyle/>
          <a:p>
            <a:r>
              <a:rPr lang="en-IN" b="1" dirty="0">
                <a:solidFill>
                  <a:schemeClr val="tx1"/>
                </a:solidFill>
              </a:rPr>
              <a:t>Affected Cities: Bengaluru, Mumbai, Hyderabad </a:t>
            </a:r>
          </a:p>
          <a:p>
            <a:endParaRPr lang="en-IN" dirty="0"/>
          </a:p>
        </p:txBody>
      </p:sp>
      <p:sp>
        <p:nvSpPr>
          <p:cNvPr id="6" name="TextBox 5">
            <a:extLst>
              <a:ext uri="{FF2B5EF4-FFF2-40B4-BE49-F238E27FC236}">
                <a16:creationId xmlns:a16="http://schemas.microsoft.com/office/drawing/2014/main" id="{8765C0DA-41EB-D1E3-DDCC-ED7E043BD5CB}"/>
              </a:ext>
            </a:extLst>
          </p:cNvPr>
          <p:cNvSpPr txBox="1"/>
          <p:nvPr/>
        </p:nvSpPr>
        <p:spPr>
          <a:xfrm>
            <a:off x="2271252" y="208625"/>
            <a:ext cx="7924799" cy="523220"/>
          </a:xfrm>
          <a:prstGeom prst="rect">
            <a:avLst/>
          </a:prstGeom>
          <a:noFill/>
        </p:spPr>
        <p:txBody>
          <a:bodyPr wrap="square">
            <a:spAutoFit/>
          </a:bodyPr>
          <a:lstStyle/>
          <a:p>
            <a:pPr algn="ctr"/>
            <a:r>
              <a:rPr lang="en-US" sz="2800" b="1" dirty="0"/>
              <a:t>which cities are most affected?</a:t>
            </a:r>
            <a:endParaRPr lang="en-IN" sz="2800" dirty="0"/>
          </a:p>
        </p:txBody>
      </p:sp>
      <p:graphicFrame>
        <p:nvGraphicFramePr>
          <p:cNvPr id="5" name="Table 4">
            <a:extLst>
              <a:ext uri="{FF2B5EF4-FFF2-40B4-BE49-F238E27FC236}">
                <a16:creationId xmlns:a16="http://schemas.microsoft.com/office/drawing/2014/main" id="{1460CEDA-440C-924A-604F-35531B4CA82C}"/>
              </a:ext>
            </a:extLst>
          </p:cNvPr>
          <p:cNvGraphicFramePr>
            <a:graphicFrameLocks noGrp="1"/>
          </p:cNvGraphicFramePr>
          <p:nvPr>
            <p:extLst>
              <p:ext uri="{D42A27DB-BD31-4B8C-83A1-F6EECF244321}">
                <p14:modId xmlns:p14="http://schemas.microsoft.com/office/powerpoint/2010/main" val="538854338"/>
              </p:ext>
            </p:extLst>
          </p:nvPr>
        </p:nvGraphicFramePr>
        <p:xfrm>
          <a:off x="596491" y="1484303"/>
          <a:ext cx="812800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95906812"/>
                    </a:ext>
                  </a:extLst>
                </a:gridCol>
                <a:gridCol w="2032000">
                  <a:extLst>
                    <a:ext uri="{9D8B030D-6E8A-4147-A177-3AD203B41FA5}">
                      <a16:colId xmlns:a16="http://schemas.microsoft.com/office/drawing/2014/main" val="240030664"/>
                    </a:ext>
                  </a:extLst>
                </a:gridCol>
                <a:gridCol w="2032000">
                  <a:extLst>
                    <a:ext uri="{9D8B030D-6E8A-4147-A177-3AD203B41FA5}">
                      <a16:colId xmlns:a16="http://schemas.microsoft.com/office/drawing/2014/main" val="1787445586"/>
                    </a:ext>
                  </a:extLst>
                </a:gridCol>
                <a:gridCol w="2032000">
                  <a:extLst>
                    <a:ext uri="{9D8B030D-6E8A-4147-A177-3AD203B41FA5}">
                      <a16:colId xmlns:a16="http://schemas.microsoft.com/office/drawing/2014/main" val="3123058950"/>
                    </a:ext>
                  </a:extLst>
                </a:gridCol>
              </a:tblGrid>
              <a:tr h="370840">
                <a:tc>
                  <a:txBody>
                    <a:bodyPr/>
                    <a:lstStyle/>
                    <a:p>
                      <a:pPr>
                        <a:buNone/>
                      </a:pPr>
                      <a:r>
                        <a:rPr lang="en-IN" dirty="0"/>
                        <a:t>City</a:t>
                      </a:r>
                    </a:p>
                  </a:txBody>
                  <a:tcPr anchor="ctr"/>
                </a:tc>
                <a:tc>
                  <a:txBody>
                    <a:bodyPr/>
                    <a:lstStyle/>
                    <a:p>
                      <a:pPr>
                        <a:buNone/>
                      </a:pPr>
                      <a:r>
                        <a:rPr lang="en-IN"/>
                        <a:t>Pre-Crisis Orders</a:t>
                      </a:r>
                    </a:p>
                  </a:txBody>
                  <a:tcPr anchor="ctr"/>
                </a:tc>
                <a:tc>
                  <a:txBody>
                    <a:bodyPr/>
                    <a:lstStyle/>
                    <a:p>
                      <a:pPr>
                        <a:buNone/>
                      </a:pPr>
                      <a:r>
                        <a:rPr lang="en-IN"/>
                        <a:t>Cancelled</a:t>
                      </a:r>
                    </a:p>
                  </a:txBody>
                  <a:tcPr anchor="ctr"/>
                </a:tc>
                <a:tc>
                  <a:txBody>
                    <a:bodyPr/>
                    <a:lstStyle/>
                    <a:p>
                      <a:pPr>
                        <a:buNone/>
                      </a:pPr>
                      <a:r>
                        <a:rPr lang="en-IN"/>
                        <a:t>Cancellation Rate</a:t>
                      </a:r>
                    </a:p>
                  </a:txBody>
                  <a:tcPr anchor="ctr"/>
                </a:tc>
                <a:extLst>
                  <a:ext uri="{0D108BD9-81ED-4DB2-BD59-A6C34878D82A}">
                    <a16:rowId xmlns:a16="http://schemas.microsoft.com/office/drawing/2014/main" val="1019377189"/>
                  </a:ext>
                </a:extLst>
              </a:tr>
              <a:tr h="370840">
                <a:tc>
                  <a:txBody>
                    <a:bodyPr/>
                    <a:lstStyle/>
                    <a:p>
                      <a:pPr>
                        <a:buNone/>
                      </a:pPr>
                      <a:r>
                        <a:rPr lang="en-IN" b="1" dirty="0"/>
                        <a:t>Bengaluru</a:t>
                      </a:r>
                      <a:endParaRPr lang="en-IN" dirty="0"/>
                    </a:p>
                  </a:txBody>
                  <a:tcPr anchor="ctr">
                    <a:solidFill>
                      <a:srgbClr val="FF0000"/>
                    </a:solidFill>
                  </a:tcPr>
                </a:tc>
                <a:tc>
                  <a:txBody>
                    <a:bodyPr/>
                    <a:lstStyle/>
                    <a:p>
                      <a:pPr>
                        <a:buNone/>
                      </a:pPr>
                      <a:r>
                        <a:rPr lang="en-IN" dirty="0"/>
                        <a:t>41,000</a:t>
                      </a:r>
                    </a:p>
                  </a:txBody>
                  <a:tcPr anchor="ctr">
                    <a:solidFill>
                      <a:srgbClr val="FF0000"/>
                    </a:solidFill>
                  </a:tcPr>
                </a:tc>
                <a:tc>
                  <a:txBody>
                    <a:bodyPr/>
                    <a:lstStyle/>
                    <a:p>
                      <a:pPr>
                        <a:buNone/>
                      </a:pPr>
                      <a:r>
                        <a:rPr lang="en-IN" dirty="0"/>
                        <a:t>31,000</a:t>
                      </a:r>
                    </a:p>
                  </a:txBody>
                  <a:tcPr anchor="ctr">
                    <a:solidFill>
                      <a:srgbClr val="FF0000"/>
                    </a:solidFill>
                  </a:tcPr>
                </a:tc>
                <a:tc>
                  <a:txBody>
                    <a:bodyPr/>
                    <a:lstStyle/>
                    <a:p>
                      <a:pPr>
                        <a:buNone/>
                      </a:pPr>
                      <a:r>
                        <a:rPr lang="en-IN" dirty="0"/>
                        <a:t>75.6% ⚠️ Highest</a:t>
                      </a:r>
                    </a:p>
                  </a:txBody>
                  <a:tcPr anchor="ctr">
                    <a:solidFill>
                      <a:srgbClr val="FF0000"/>
                    </a:solidFill>
                  </a:tcPr>
                </a:tc>
                <a:extLst>
                  <a:ext uri="{0D108BD9-81ED-4DB2-BD59-A6C34878D82A}">
                    <a16:rowId xmlns:a16="http://schemas.microsoft.com/office/drawing/2014/main" val="3208854682"/>
                  </a:ext>
                </a:extLst>
              </a:tr>
              <a:tr h="370840">
                <a:tc>
                  <a:txBody>
                    <a:bodyPr/>
                    <a:lstStyle/>
                    <a:p>
                      <a:pPr>
                        <a:buNone/>
                      </a:pPr>
                      <a:r>
                        <a:rPr lang="en-IN" b="1" dirty="0"/>
                        <a:t>Mumbai</a:t>
                      </a:r>
                      <a:endParaRPr lang="en-IN" dirty="0"/>
                    </a:p>
                  </a:txBody>
                  <a:tcPr anchor="ctr">
                    <a:solidFill>
                      <a:srgbClr val="FF0000"/>
                    </a:solidFill>
                  </a:tcPr>
                </a:tc>
                <a:tc>
                  <a:txBody>
                    <a:bodyPr/>
                    <a:lstStyle/>
                    <a:p>
                      <a:pPr>
                        <a:buNone/>
                      </a:pPr>
                      <a:r>
                        <a:rPr lang="en-IN" dirty="0"/>
                        <a:t>23,000</a:t>
                      </a:r>
                    </a:p>
                  </a:txBody>
                  <a:tcPr anchor="ctr">
                    <a:solidFill>
                      <a:srgbClr val="FF0000"/>
                    </a:solidFill>
                  </a:tcPr>
                </a:tc>
                <a:tc>
                  <a:txBody>
                    <a:bodyPr/>
                    <a:lstStyle/>
                    <a:p>
                      <a:pPr>
                        <a:buNone/>
                      </a:pPr>
                      <a:r>
                        <a:rPr lang="en-IN" dirty="0"/>
                        <a:t>18,000</a:t>
                      </a:r>
                    </a:p>
                  </a:txBody>
                  <a:tcPr anchor="ctr">
                    <a:solidFill>
                      <a:srgbClr val="FF0000"/>
                    </a:solidFill>
                  </a:tcPr>
                </a:tc>
                <a:tc>
                  <a:txBody>
                    <a:bodyPr/>
                    <a:lstStyle/>
                    <a:p>
                      <a:pPr>
                        <a:buNone/>
                      </a:pPr>
                      <a:r>
                        <a:rPr lang="en-IN" dirty="0"/>
                        <a:t>78.3% ⚠️ Highest</a:t>
                      </a:r>
                    </a:p>
                  </a:txBody>
                  <a:tcPr anchor="ctr">
                    <a:solidFill>
                      <a:srgbClr val="FF0000"/>
                    </a:solidFill>
                  </a:tcPr>
                </a:tc>
                <a:extLst>
                  <a:ext uri="{0D108BD9-81ED-4DB2-BD59-A6C34878D82A}">
                    <a16:rowId xmlns:a16="http://schemas.microsoft.com/office/drawing/2014/main" val="557544626"/>
                  </a:ext>
                </a:extLst>
              </a:tr>
              <a:tr h="370840">
                <a:tc>
                  <a:txBody>
                    <a:bodyPr/>
                    <a:lstStyle/>
                    <a:p>
                      <a:pPr>
                        <a:buNone/>
                      </a:pPr>
                      <a:r>
                        <a:rPr lang="en-IN" b="1"/>
                        <a:t>Delhi</a:t>
                      </a:r>
                      <a:endParaRPr lang="en-IN"/>
                    </a:p>
                  </a:txBody>
                  <a:tcPr anchor="ctr"/>
                </a:tc>
                <a:tc>
                  <a:txBody>
                    <a:bodyPr/>
                    <a:lstStyle/>
                    <a:p>
                      <a:pPr>
                        <a:buNone/>
                      </a:pPr>
                      <a:r>
                        <a:rPr lang="en-IN"/>
                        <a:t>20,000</a:t>
                      </a:r>
                    </a:p>
                  </a:txBody>
                  <a:tcPr anchor="ctr"/>
                </a:tc>
                <a:tc>
                  <a:txBody>
                    <a:bodyPr/>
                    <a:lstStyle/>
                    <a:p>
                      <a:pPr>
                        <a:buNone/>
                      </a:pPr>
                      <a:r>
                        <a:rPr lang="en-IN"/>
                        <a:t>15,000</a:t>
                      </a:r>
                    </a:p>
                  </a:txBody>
                  <a:tcPr anchor="ctr"/>
                </a:tc>
                <a:tc>
                  <a:txBody>
                    <a:bodyPr/>
                    <a:lstStyle/>
                    <a:p>
                      <a:pPr>
                        <a:buNone/>
                      </a:pPr>
                      <a:r>
                        <a:rPr lang="en-IN"/>
                        <a:t>75.0%</a:t>
                      </a:r>
                    </a:p>
                  </a:txBody>
                  <a:tcPr anchor="ctr"/>
                </a:tc>
                <a:extLst>
                  <a:ext uri="{0D108BD9-81ED-4DB2-BD59-A6C34878D82A}">
                    <a16:rowId xmlns:a16="http://schemas.microsoft.com/office/drawing/2014/main" val="1811297406"/>
                  </a:ext>
                </a:extLst>
              </a:tr>
              <a:tr h="370840">
                <a:tc>
                  <a:txBody>
                    <a:bodyPr/>
                    <a:lstStyle/>
                    <a:p>
                      <a:pPr>
                        <a:buNone/>
                      </a:pPr>
                      <a:r>
                        <a:rPr lang="en-IN" b="1"/>
                        <a:t>Chennai</a:t>
                      </a:r>
                      <a:endParaRPr lang="en-IN"/>
                    </a:p>
                  </a:txBody>
                  <a:tcPr anchor="ctr"/>
                </a:tc>
                <a:tc>
                  <a:txBody>
                    <a:bodyPr/>
                    <a:lstStyle/>
                    <a:p>
                      <a:pPr>
                        <a:buNone/>
                      </a:pPr>
                      <a:r>
                        <a:rPr lang="en-IN"/>
                        <a:t>15,000</a:t>
                      </a:r>
                    </a:p>
                  </a:txBody>
                  <a:tcPr anchor="ctr"/>
                </a:tc>
                <a:tc>
                  <a:txBody>
                    <a:bodyPr/>
                    <a:lstStyle/>
                    <a:p>
                      <a:pPr>
                        <a:buNone/>
                      </a:pPr>
                      <a:r>
                        <a:rPr lang="en-IN"/>
                        <a:t>10,000</a:t>
                      </a:r>
                    </a:p>
                  </a:txBody>
                  <a:tcPr anchor="ctr"/>
                </a:tc>
                <a:tc>
                  <a:txBody>
                    <a:bodyPr/>
                    <a:lstStyle/>
                    <a:p>
                      <a:pPr>
                        <a:buNone/>
                      </a:pPr>
                      <a:r>
                        <a:rPr lang="en-IN"/>
                        <a:t>66.7%</a:t>
                      </a:r>
                    </a:p>
                  </a:txBody>
                  <a:tcPr anchor="ctr"/>
                </a:tc>
                <a:extLst>
                  <a:ext uri="{0D108BD9-81ED-4DB2-BD59-A6C34878D82A}">
                    <a16:rowId xmlns:a16="http://schemas.microsoft.com/office/drawing/2014/main" val="3511482499"/>
                  </a:ext>
                </a:extLst>
              </a:tr>
              <a:tr h="370840">
                <a:tc>
                  <a:txBody>
                    <a:bodyPr/>
                    <a:lstStyle/>
                    <a:p>
                      <a:pPr>
                        <a:buNone/>
                      </a:pPr>
                      <a:r>
                        <a:rPr lang="en-IN" b="1" dirty="0"/>
                        <a:t>Hyderabad</a:t>
                      </a:r>
                      <a:endParaRPr lang="en-IN" dirty="0"/>
                    </a:p>
                  </a:txBody>
                  <a:tcPr anchor="ctr">
                    <a:solidFill>
                      <a:srgbClr val="FF0000"/>
                    </a:solidFill>
                  </a:tcPr>
                </a:tc>
                <a:tc>
                  <a:txBody>
                    <a:bodyPr/>
                    <a:lstStyle/>
                    <a:p>
                      <a:pPr>
                        <a:buNone/>
                      </a:pPr>
                      <a:r>
                        <a:rPr lang="en-IN" dirty="0"/>
                        <a:t>14,000</a:t>
                      </a:r>
                    </a:p>
                  </a:txBody>
                  <a:tcPr anchor="ctr">
                    <a:solidFill>
                      <a:srgbClr val="FF0000"/>
                    </a:solidFill>
                  </a:tcPr>
                </a:tc>
                <a:tc>
                  <a:txBody>
                    <a:bodyPr/>
                    <a:lstStyle/>
                    <a:p>
                      <a:pPr>
                        <a:buNone/>
                      </a:pPr>
                      <a:r>
                        <a:rPr lang="en-IN" dirty="0"/>
                        <a:t>11,000</a:t>
                      </a:r>
                    </a:p>
                  </a:txBody>
                  <a:tcPr anchor="ctr">
                    <a:solidFill>
                      <a:srgbClr val="FF0000"/>
                    </a:solidFill>
                  </a:tcPr>
                </a:tc>
                <a:tc>
                  <a:txBody>
                    <a:bodyPr/>
                    <a:lstStyle/>
                    <a:p>
                      <a:pPr>
                        <a:buNone/>
                      </a:pPr>
                      <a:r>
                        <a:rPr lang="en-IN" dirty="0"/>
                        <a:t>78.6% ⚠️ Highest</a:t>
                      </a:r>
                    </a:p>
                  </a:txBody>
                  <a:tcPr anchor="ctr">
                    <a:solidFill>
                      <a:srgbClr val="FF0000"/>
                    </a:solidFill>
                  </a:tcPr>
                </a:tc>
                <a:extLst>
                  <a:ext uri="{0D108BD9-81ED-4DB2-BD59-A6C34878D82A}">
                    <a16:rowId xmlns:a16="http://schemas.microsoft.com/office/drawing/2014/main" val="3838649193"/>
                  </a:ext>
                </a:extLst>
              </a:tr>
              <a:tr h="370840">
                <a:tc>
                  <a:txBody>
                    <a:bodyPr/>
                    <a:lstStyle/>
                    <a:p>
                      <a:pPr>
                        <a:buNone/>
                      </a:pPr>
                      <a:r>
                        <a:rPr lang="en-IN" b="1"/>
                        <a:t>Pune</a:t>
                      </a:r>
                      <a:endParaRPr lang="en-IN"/>
                    </a:p>
                  </a:txBody>
                  <a:tcPr anchor="ctr"/>
                </a:tc>
                <a:tc>
                  <a:txBody>
                    <a:bodyPr/>
                    <a:lstStyle/>
                    <a:p>
                      <a:pPr>
                        <a:buNone/>
                      </a:pPr>
                      <a:r>
                        <a:rPr lang="en-IN"/>
                        <a:t>11,000</a:t>
                      </a:r>
                    </a:p>
                  </a:txBody>
                  <a:tcPr anchor="ctr"/>
                </a:tc>
                <a:tc>
                  <a:txBody>
                    <a:bodyPr/>
                    <a:lstStyle/>
                    <a:p>
                      <a:pPr>
                        <a:buNone/>
                      </a:pPr>
                      <a:r>
                        <a:rPr lang="en-IN"/>
                        <a:t>8,000</a:t>
                      </a:r>
                    </a:p>
                  </a:txBody>
                  <a:tcPr anchor="ctr"/>
                </a:tc>
                <a:tc>
                  <a:txBody>
                    <a:bodyPr/>
                    <a:lstStyle/>
                    <a:p>
                      <a:pPr>
                        <a:buNone/>
                      </a:pPr>
                      <a:r>
                        <a:rPr lang="en-IN"/>
                        <a:t>72.7%</a:t>
                      </a:r>
                    </a:p>
                  </a:txBody>
                  <a:tcPr anchor="ctr"/>
                </a:tc>
                <a:extLst>
                  <a:ext uri="{0D108BD9-81ED-4DB2-BD59-A6C34878D82A}">
                    <a16:rowId xmlns:a16="http://schemas.microsoft.com/office/drawing/2014/main" val="1986907063"/>
                  </a:ext>
                </a:extLst>
              </a:tr>
              <a:tr h="370840">
                <a:tc>
                  <a:txBody>
                    <a:bodyPr/>
                    <a:lstStyle/>
                    <a:p>
                      <a:pPr>
                        <a:buNone/>
                      </a:pPr>
                      <a:r>
                        <a:rPr lang="en-IN" b="1"/>
                        <a:t>Ahmedabad</a:t>
                      </a:r>
                      <a:endParaRPr lang="en-IN"/>
                    </a:p>
                  </a:txBody>
                  <a:tcPr anchor="ctr"/>
                </a:tc>
                <a:tc>
                  <a:txBody>
                    <a:bodyPr/>
                    <a:lstStyle/>
                    <a:p>
                      <a:pPr>
                        <a:buNone/>
                      </a:pPr>
                      <a:r>
                        <a:rPr lang="en-IN"/>
                        <a:t>10,000</a:t>
                      </a:r>
                    </a:p>
                  </a:txBody>
                  <a:tcPr anchor="ctr"/>
                </a:tc>
                <a:tc>
                  <a:txBody>
                    <a:bodyPr/>
                    <a:lstStyle/>
                    <a:p>
                      <a:pPr>
                        <a:buNone/>
                      </a:pPr>
                      <a:r>
                        <a:rPr lang="en-IN"/>
                        <a:t>7,000</a:t>
                      </a:r>
                    </a:p>
                  </a:txBody>
                  <a:tcPr anchor="ctr"/>
                </a:tc>
                <a:tc>
                  <a:txBody>
                    <a:bodyPr/>
                    <a:lstStyle/>
                    <a:p>
                      <a:pPr>
                        <a:buNone/>
                      </a:pPr>
                      <a:r>
                        <a:rPr lang="en-IN"/>
                        <a:t>70.0%</a:t>
                      </a:r>
                    </a:p>
                  </a:txBody>
                  <a:tcPr anchor="ctr"/>
                </a:tc>
                <a:extLst>
                  <a:ext uri="{0D108BD9-81ED-4DB2-BD59-A6C34878D82A}">
                    <a16:rowId xmlns:a16="http://schemas.microsoft.com/office/drawing/2014/main" val="3033623648"/>
                  </a:ext>
                </a:extLst>
              </a:tr>
              <a:tr h="370840">
                <a:tc>
                  <a:txBody>
                    <a:bodyPr/>
                    <a:lstStyle/>
                    <a:p>
                      <a:pPr>
                        <a:buNone/>
                      </a:pPr>
                      <a:r>
                        <a:rPr lang="en-IN" b="1"/>
                        <a:t>Kolkata</a:t>
                      </a:r>
                      <a:endParaRPr lang="en-IN"/>
                    </a:p>
                  </a:txBody>
                  <a:tcPr anchor="ctr"/>
                </a:tc>
                <a:tc>
                  <a:txBody>
                    <a:bodyPr/>
                    <a:lstStyle/>
                    <a:p>
                      <a:pPr>
                        <a:buNone/>
                      </a:pPr>
                      <a:r>
                        <a:rPr lang="en-IN"/>
                        <a:t>10,000</a:t>
                      </a:r>
                    </a:p>
                  </a:txBody>
                  <a:tcPr anchor="ctr"/>
                </a:tc>
                <a:tc>
                  <a:txBody>
                    <a:bodyPr/>
                    <a:lstStyle/>
                    <a:p>
                      <a:pPr>
                        <a:buNone/>
                      </a:pPr>
                      <a:r>
                        <a:rPr lang="en-IN"/>
                        <a:t>7,000</a:t>
                      </a:r>
                    </a:p>
                  </a:txBody>
                  <a:tcPr anchor="ctr"/>
                </a:tc>
                <a:tc>
                  <a:txBody>
                    <a:bodyPr/>
                    <a:lstStyle/>
                    <a:p>
                      <a:pPr>
                        <a:buNone/>
                      </a:pPr>
                      <a:r>
                        <a:rPr lang="en-IN" dirty="0"/>
                        <a:t>70.0%</a:t>
                      </a:r>
                    </a:p>
                  </a:txBody>
                  <a:tcPr anchor="ctr"/>
                </a:tc>
                <a:extLst>
                  <a:ext uri="{0D108BD9-81ED-4DB2-BD59-A6C34878D82A}">
                    <a16:rowId xmlns:a16="http://schemas.microsoft.com/office/drawing/2014/main" val="3632564965"/>
                  </a:ext>
                </a:extLst>
              </a:tr>
            </a:tbl>
          </a:graphicData>
        </a:graphic>
      </p:graphicFrame>
    </p:spTree>
    <p:extLst>
      <p:ext uri="{BB962C8B-B14F-4D97-AF65-F5344CB8AC3E}">
        <p14:creationId xmlns:p14="http://schemas.microsoft.com/office/powerpoint/2010/main" val="331651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CCE9-88FC-9EAE-6DB1-539AD6F288FB}"/>
              </a:ext>
            </a:extLst>
          </p:cNvPr>
          <p:cNvSpPr>
            <a:spLocks noGrp="1"/>
          </p:cNvSpPr>
          <p:nvPr>
            <p:ph type="ctrTitle"/>
          </p:nvPr>
        </p:nvSpPr>
        <p:spPr>
          <a:xfrm>
            <a:off x="-471948" y="114813"/>
            <a:ext cx="10363200" cy="573445"/>
          </a:xfrm>
        </p:spPr>
        <p:txBody>
          <a:bodyPr>
            <a:normAutofit fontScale="90000"/>
          </a:bodyPr>
          <a:lstStyle/>
          <a:p>
            <a:r>
              <a:rPr lang="en-US" dirty="0"/>
              <a:t>Crisis Period: Most Affected Cities</a:t>
            </a:r>
            <a:endParaRPr lang="en-IN" dirty="0"/>
          </a:p>
        </p:txBody>
      </p:sp>
      <p:graphicFrame>
        <p:nvGraphicFramePr>
          <p:cNvPr id="4" name="Table 3">
            <a:extLst>
              <a:ext uri="{FF2B5EF4-FFF2-40B4-BE49-F238E27FC236}">
                <a16:creationId xmlns:a16="http://schemas.microsoft.com/office/drawing/2014/main" id="{017416FD-B0AA-5C10-BAE8-A1D05C9961B8}"/>
              </a:ext>
            </a:extLst>
          </p:cNvPr>
          <p:cNvGraphicFramePr>
            <a:graphicFrameLocks noGrp="1"/>
          </p:cNvGraphicFramePr>
          <p:nvPr>
            <p:extLst>
              <p:ext uri="{D42A27DB-BD31-4B8C-83A1-F6EECF244321}">
                <p14:modId xmlns:p14="http://schemas.microsoft.com/office/powerpoint/2010/main" val="2863532183"/>
              </p:ext>
            </p:extLst>
          </p:nvPr>
        </p:nvGraphicFramePr>
        <p:xfrm>
          <a:off x="979949" y="1012723"/>
          <a:ext cx="8128000" cy="4729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58956505"/>
                    </a:ext>
                  </a:extLst>
                </a:gridCol>
                <a:gridCol w="2032000">
                  <a:extLst>
                    <a:ext uri="{9D8B030D-6E8A-4147-A177-3AD203B41FA5}">
                      <a16:colId xmlns:a16="http://schemas.microsoft.com/office/drawing/2014/main" val="1330415099"/>
                    </a:ext>
                  </a:extLst>
                </a:gridCol>
                <a:gridCol w="2032000">
                  <a:extLst>
                    <a:ext uri="{9D8B030D-6E8A-4147-A177-3AD203B41FA5}">
                      <a16:colId xmlns:a16="http://schemas.microsoft.com/office/drawing/2014/main" val="692069641"/>
                    </a:ext>
                  </a:extLst>
                </a:gridCol>
                <a:gridCol w="2032000">
                  <a:extLst>
                    <a:ext uri="{9D8B030D-6E8A-4147-A177-3AD203B41FA5}">
                      <a16:colId xmlns:a16="http://schemas.microsoft.com/office/drawing/2014/main" val="690676415"/>
                    </a:ext>
                  </a:extLst>
                </a:gridCol>
              </a:tblGrid>
              <a:tr h="525480">
                <a:tc>
                  <a:txBody>
                    <a:bodyPr/>
                    <a:lstStyle/>
                    <a:p>
                      <a:pPr>
                        <a:buNone/>
                      </a:pPr>
                      <a:r>
                        <a:rPr lang="en-IN" dirty="0"/>
                        <a:t>City</a:t>
                      </a:r>
                    </a:p>
                  </a:txBody>
                  <a:tcPr anchor="ctr"/>
                </a:tc>
                <a:tc>
                  <a:txBody>
                    <a:bodyPr/>
                    <a:lstStyle/>
                    <a:p>
                      <a:pPr>
                        <a:buNone/>
                      </a:pPr>
                      <a:r>
                        <a:rPr lang="en-IN"/>
                        <a:t>Crisis Orders</a:t>
                      </a:r>
                    </a:p>
                  </a:txBody>
                  <a:tcPr anchor="ctr"/>
                </a:tc>
                <a:tc>
                  <a:txBody>
                    <a:bodyPr/>
                    <a:lstStyle/>
                    <a:p>
                      <a:pPr>
                        <a:buNone/>
                      </a:pPr>
                      <a:r>
                        <a:rPr lang="en-IN"/>
                        <a:t>Cancelled</a:t>
                      </a:r>
                    </a:p>
                  </a:txBody>
                  <a:tcPr anchor="ctr"/>
                </a:tc>
                <a:tc>
                  <a:txBody>
                    <a:bodyPr/>
                    <a:lstStyle/>
                    <a:p>
                      <a:pPr>
                        <a:buNone/>
                      </a:pPr>
                      <a:r>
                        <a:rPr lang="en-IN"/>
                        <a:t>Cancellation Rate</a:t>
                      </a:r>
                    </a:p>
                  </a:txBody>
                  <a:tcPr anchor="ctr"/>
                </a:tc>
                <a:extLst>
                  <a:ext uri="{0D108BD9-81ED-4DB2-BD59-A6C34878D82A}">
                    <a16:rowId xmlns:a16="http://schemas.microsoft.com/office/drawing/2014/main" val="3701911817"/>
                  </a:ext>
                </a:extLst>
              </a:tr>
              <a:tr h="525480">
                <a:tc>
                  <a:txBody>
                    <a:bodyPr/>
                    <a:lstStyle/>
                    <a:p>
                      <a:pPr>
                        <a:buNone/>
                      </a:pPr>
                      <a:r>
                        <a:rPr lang="en-IN" b="1" dirty="0"/>
                        <a:t>Bengaluru</a:t>
                      </a:r>
                      <a:endParaRPr lang="en-IN" dirty="0"/>
                    </a:p>
                  </a:txBody>
                  <a:tcPr anchor="ctr">
                    <a:solidFill>
                      <a:srgbClr val="FF0000"/>
                    </a:solidFill>
                  </a:tcPr>
                </a:tc>
                <a:tc>
                  <a:txBody>
                    <a:bodyPr/>
                    <a:lstStyle/>
                    <a:p>
                      <a:pPr>
                        <a:buNone/>
                      </a:pPr>
                      <a:r>
                        <a:rPr lang="en-IN" dirty="0"/>
                        <a:t>9,000</a:t>
                      </a:r>
                    </a:p>
                  </a:txBody>
                  <a:tcPr anchor="ctr">
                    <a:solidFill>
                      <a:srgbClr val="FF0000"/>
                    </a:solidFill>
                  </a:tcPr>
                </a:tc>
                <a:tc>
                  <a:txBody>
                    <a:bodyPr/>
                    <a:lstStyle/>
                    <a:p>
                      <a:pPr>
                        <a:buNone/>
                      </a:pPr>
                      <a:r>
                        <a:rPr lang="en-IN" dirty="0"/>
                        <a:t>5,000</a:t>
                      </a:r>
                    </a:p>
                  </a:txBody>
                  <a:tcPr anchor="ctr">
                    <a:solidFill>
                      <a:srgbClr val="FF0000"/>
                    </a:solidFill>
                  </a:tcPr>
                </a:tc>
                <a:tc>
                  <a:txBody>
                    <a:bodyPr/>
                    <a:lstStyle/>
                    <a:p>
                      <a:pPr>
                        <a:buNone/>
                      </a:pPr>
                      <a:r>
                        <a:rPr lang="en-IN" dirty="0"/>
                        <a:t>55.6% ⚠️ Highest</a:t>
                      </a:r>
                    </a:p>
                  </a:txBody>
                  <a:tcPr anchor="ctr">
                    <a:solidFill>
                      <a:srgbClr val="FF0000"/>
                    </a:solidFill>
                  </a:tcPr>
                </a:tc>
                <a:extLst>
                  <a:ext uri="{0D108BD9-81ED-4DB2-BD59-A6C34878D82A}">
                    <a16:rowId xmlns:a16="http://schemas.microsoft.com/office/drawing/2014/main" val="2879440326"/>
                  </a:ext>
                </a:extLst>
              </a:tr>
              <a:tr h="525480">
                <a:tc>
                  <a:txBody>
                    <a:bodyPr/>
                    <a:lstStyle/>
                    <a:p>
                      <a:pPr>
                        <a:buNone/>
                      </a:pPr>
                      <a:r>
                        <a:rPr lang="en-IN" b="1" dirty="0"/>
                        <a:t>Mumbai</a:t>
                      </a:r>
                      <a:endParaRPr lang="en-IN" dirty="0"/>
                    </a:p>
                  </a:txBody>
                  <a:tcPr anchor="ctr">
                    <a:solidFill>
                      <a:srgbClr val="FF0000"/>
                    </a:solidFill>
                  </a:tcPr>
                </a:tc>
                <a:tc>
                  <a:txBody>
                    <a:bodyPr/>
                    <a:lstStyle/>
                    <a:p>
                      <a:pPr>
                        <a:buNone/>
                      </a:pPr>
                      <a:r>
                        <a:rPr lang="en-IN" dirty="0"/>
                        <a:t>5,000</a:t>
                      </a:r>
                    </a:p>
                  </a:txBody>
                  <a:tcPr anchor="ctr">
                    <a:solidFill>
                      <a:srgbClr val="FF0000"/>
                    </a:solidFill>
                  </a:tcPr>
                </a:tc>
                <a:tc>
                  <a:txBody>
                    <a:bodyPr/>
                    <a:lstStyle/>
                    <a:p>
                      <a:pPr>
                        <a:buNone/>
                      </a:pPr>
                      <a:r>
                        <a:rPr lang="en-IN" dirty="0"/>
                        <a:t>2,300</a:t>
                      </a:r>
                    </a:p>
                  </a:txBody>
                  <a:tcPr anchor="ctr">
                    <a:solidFill>
                      <a:srgbClr val="FF0000"/>
                    </a:solidFill>
                  </a:tcPr>
                </a:tc>
                <a:tc>
                  <a:txBody>
                    <a:bodyPr/>
                    <a:lstStyle/>
                    <a:p>
                      <a:pPr>
                        <a:buNone/>
                      </a:pPr>
                      <a:r>
                        <a:rPr lang="en-IN" dirty="0"/>
                        <a:t>46.0%</a:t>
                      </a:r>
                    </a:p>
                  </a:txBody>
                  <a:tcPr anchor="ctr">
                    <a:solidFill>
                      <a:srgbClr val="FF0000"/>
                    </a:solidFill>
                  </a:tcPr>
                </a:tc>
                <a:extLst>
                  <a:ext uri="{0D108BD9-81ED-4DB2-BD59-A6C34878D82A}">
                    <a16:rowId xmlns:a16="http://schemas.microsoft.com/office/drawing/2014/main" val="1456890387"/>
                  </a:ext>
                </a:extLst>
              </a:tr>
              <a:tr h="525480">
                <a:tc>
                  <a:txBody>
                    <a:bodyPr/>
                    <a:lstStyle/>
                    <a:p>
                      <a:pPr>
                        <a:buNone/>
                      </a:pPr>
                      <a:r>
                        <a:rPr lang="en-IN" b="1" dirty="0"/>
                        <a:t>Delhi</a:t>
                      </a:r>
                      <a:endParaRPr lang="en-IN" dirty="0"/>
                    </a:p>
                  </a:txBody>
                  <a:tcPr anchor="ctr">
                    <a:solidFill>
                      <a:srgbClr val="FF0000"/>
                    </a:solidFill>
                  </a:tcPr>
                </a:tc>
                <a:tc>
                  <a:txBody>
                    <a:bodyPr/>
                    <a:lstStyle/>
                    <a:p>
                      <a:pPr>
                        <a:buNone/>
                      </a:pPr>
                      <a:r>
                        <a:rPr lang="en-IN" dirty="0"/>
                        <a:t>5,000</a:t>
                      </a:r>
                    </a:p>
                  </a:txBody>
                  <a:tcPr anchor="ctr">
                    <a:solidFill>
                      <a:srgbClr val="FF0000"/>
                    </a:solidFill>
                  </a:tcPr>
                </a:tc>
                <a:tc>
                  <a:txBody>
                    <a:bodyPr/>
                    <a:lstStyle/>
                    <a:p>
                      <a:pPr>
                        <a:buNone/>
                      </a:pPr>
                      <a:r>
                        <a:rPr lang="en-IN" dirty="0"/>
                        <a:t>2,000</a:t>
                      </a:r>
                    </a:p>
                  </a:txBody>
                  <a:tcPr anchor="ctr">
                    <a:solidFill>
                      <a:srgbClr val="FF0000"/>
                    </a:solidFill>
                  </a:tcPr>
                </a:tc>
                <a:tc>
                  <a:txBody>
                    <a:bodyPr/>
                    <a:lstStyle/>
                    <a:p>
                      <a:pPr>
                        <a:buNone/>
                      </a:pPr>
                      <a:r>
                        <a:rPr lang="en-IN" dirty="0"/>
                        <a:t>40.0%</a:t>
                      </a:r>
                    </a:p>
                  </a:txBody>
                  <a:tcPr anchor="ctr">
                    <a:solidFill>
                      <a:srgbClr val="FF0000"/>
                    </a:solidFill>
                  </a:tcPr>
                </a:tc>
                <a:extLst>
                  <a:ext uri="{0D108BD9-81ED-4DB2-BD59-A6C34878D82A}">
                    <a16:rowId xmlns:a16="http://schemas.microsoft.com/office/drawing/2014/main" val="1941313341"/>
                  </a:ext>
                </a:extLst>
              </a:tr>
              <a:tr h="525480">
                <a:tc>
                  <a:txBody>
                    <a:bodyPr/>
                    <a:lstStyle/>
                    <a:p>
                      <a:pPr>
                        <a:buNone/>
                      </a:pPr>
                      <a:r>
                        <a:rPr lang="en-IN" b="1" dirty="0"/>
                        <a:t>Chennai</a:t>
                      </a:r>
                      <a:endParaRPr lang="en-IN" dirty="0"/>
                    </a:p>
                  </a:txBody>
                  <a:tcPr anchor="ctr">
                    <a:solidFill>
                      <a:schemeClr val="bg1">
                        <a:lumMod val="85000"/>
                      </a:schemeClr>
                    </a:solidFill>
                  </a:tcPr>
                </a:tc>
                <a:tc>
                  <a:txBody>
                    <a:bodyPr/>
                    <a:lstStyle/>
                    <a:p>
                      <a:pPr>
                        <a:buNone/>
                      </a:pPr>
                      <a:r>
                        <a:rPr lang="en-IN" dirty="0"/>
                        <a:t>4,000</a:t>
                      </a:r>
                    </a:p>
                  </a:txBody>
                  <a:tcPr anchor="ctr">
                    <a:solidFill>
                      <a:schemeClr val="bg1">
                        <a:lumMod val="85000"/>
                      </a:schemeClr>
                    </a:solidFill>
                  </a:tcPr>
                </a:tc>
                <a:tc>
                  <a:txBody>
                    <a:bodyPr/>
                    <a:lstStyle/>
                    <a:p>
                      <a:pPr>
                        <a:buNone/>
                      </a:pPr>
                      <a:r>
                        <a:rPr lang="en-IN" dirty="0"/>
                        <a:t>1,500</a:t>
                      </a:r>
                    </a:p>
                  </a:txBody>
                  <a:tcPr anchor="ctr">
                    <a:solidFill>
                      <a:schemeClr val="bg1">
                        <a:lumMod val="85000"/>
                      </a:schemeClr>
                    </a:solidFill>
                  </a:tcPr>
                </a:tc>
                <a:tc>
                  <a:txBody>
                    <a:bodyPr/>
                    <a:lstStyle/>
                    <a:p>
                      <a:pPr>
                        <a:buNone/>
                      </a:pPr>
                      <a:r>
                        <a:rPr lang="en-IN" dirty="0"/>
                        <a:t>37.5%</a:t>
                      </a:r>
                    </a:p>
                  </a:txBody>
                  <a:tcPr anchor="ctr">
                    <a:solidFill>
                      <a:schemeClr val="bg1">
                        <a:lumMod val="85000"/>
                      </a:schemeClr>
                    </a:solidFill>
                  </a:tcPr>
                </a:tc>
                <a:extLst>
                  <a:ext uri="{0D108BD9-81ED-4DB2-BD59-A6C34878D82A}">
                    <a16:rowId xmlns:a16="http://schemas.microsoft.com/office/drawing/2014/main" val="765535007"/>
                  </a:ext>
                </a:extLst>
              </a:tr>
              <a:tr h="525480">
                <a:tc>
                  <a:txBody>
                    <a:bodyPr/>
                    <a:lstStyle/>
                    <a:p>
                      <a:pPr>
                        <a:buNone/>
                      </a:pPr>
                      <a:r>
                        <a:rPr lang="en-IN" b="1" dirty="0"/>
                        <a:t>Hyderabad</a:t>
                      </a:r>
                      <a:endParaRPr lang="en-IN" dirty="0"/>
                    </a:p>
                  </a:txBody>
                  <a:tcPr anchor="ctr">
                    <a:solidFill>
                      <a:schemeClr val="bg1">
                        <a:lumMod val="85000"/>
                      </a:schemeClr>
                    </a:solidFill>
                  </a:tcPr>
                </a:tc>
                <a:tc>
                  <a:txBody>
                    <a:bodyPr/>
                    <a:lstStyle/>
                    <a:p>
                      <a:pPr>
                        <a:buNone/>
                      </a:pPr>
                      <a:r>
                        <a:rPr lang="en-IN" dirty="0"/>
                        <a:t>3,000</a:t>
                      </a:r>
                    </a:p>
                  </a:txBody>
                  <a:tcPr anchor="ctr">
                    <a:solidFill>
                      <a:schemeClr val="bg1">
                        <a:lumMod val="85000"/>
                      </a:schemeClr>
                    </a:solidFill>
                  </a:tcPr>
                </a:tc>
                <a:tc>
                  <a:txBody>
                    <a:bodyPr/>
                    <a:lstStyle/>
                    <a:p>
                      <a:pPr>
                        <a:buNone/>
                      </a:pPr>
                      <a:r>
                        <a:rPr lang="en-IN" dirty="0"/>
                        <a:t>1,200</a:t>
                      </a:r>
                    </a:p>
                  </a:txBody>
                  <a:tcPr anchor="ctr">
                    <a:solidFill>
                      <a:schemeClr val="bg1">
                        <a:lumMod val="85000"/>
                      </a:schemeClr>
                    </a:solidFill>
                  </a:tcPr>
                </a:tc>
                <a:tc>
                  <a:txBody>
                    <a:bodyPr/>
                    <a:lstStyle/>
                    <a:p>
                      <a:pPr>
                        <a:buNone/>
                      </a:pPr>
                      <a:r>
                        <a:rPr lang="en-IN" dirty="0"/>
                        <a:t>40.0%</a:t>
                      </a:r>
                    </a:p>
                  </a:txBody>
                  <a:tcPr anchor="ctr">
                    <a:solidFill>
                      <a:schemeClr val="bg1">
                        <a:lumMod val="85000"/>
                      </a:schemeClr>
                    </a:solidFill>
                  </a:tcPr>
                </a:tc>
                <a:extLst>
                  <a:ext uri="{0D108BD9-81ED-4DB2-BD59-A6C34878D82A}">
                    <a16:rowId xmlns:a16="http://schemas.microsoft.com/office/drawing/2014/main" val="3706141447"/>
                  </a:ext>
                </a:extLst>
              </a:tr>
              <a:tr h="525480">
                <a:tc>
                  <a:txBody>
                    <a:bodyPr/>
                    <a:lstStyle/>
                    <a:p>
                      <a:pPr>
                        <a:buNone/>
                      </a:pPr>
                      <a:r>
                        <a:rPr lang="en-IN" b="1" dirty="0"/>
                        <a:t>Pune</a:t>
                      </a:r>
                      <a:endParaRPr lang="en-IN" dirty="0"/>
                    </a:p>
                  </a:txBody>
                  <a:tcPr anchor="ctr">
                    <a:solidFill>
                      <a:srgbClr val="92D050"/>
                    </a:solidFill>
                  </a:tcPr>
                </a:tc>
                <a:tc>
                  <a:txBody>
                    <a:bodyPr/>
                    <a:lstStyle/>
                    <a:p>
                      <a:pPr>
                        <a:buNone/>
                      </a:pPr>
                      <a:r>
                        <a:rPr lang="en-IN" dirty="0"/>
                        <a:t>3,000</a:t>
                      </a:r>
                    </a:p>
                  </a:txBody>
                  <a:tcPr anchor="ctr">
                    <a:solidFill>
                      <a:srgbClr val="92D050"/>
                    </a:solidFill>
                  </a:tcPr>
                </a:tc>
                <a:tc>
                  <a:txBody>
                    <a:bodyPr/>
                    <a:lstStyle/>
                    <a:p>
                      <a:pPr>
                        <a:buNone/>
                      </a:pPr>
                      <a:r>
                        <a:rPr lang="en-IN" dirty="0"/>
                        <a:t>1,000</a:t>
                      </a:r>
                    </a:p>
                  </a:txBody>
                  <a:tcPr anchor="ctr">
                    <a:solidFill>
                      <a:srgbClr val="92D050"/>
                    </a:solidFill>
                  </a:tcPr>
                </a:tc>
                <a:tc>
                  <a:txBody>
                    <a:bodyPr/>
                    <a:lstStyle/>
                    <a:p>
                      <a:pPr>
                        <a:buNone/>
                      </a:pPr>
                      <a:r>
                        <a:rPr lang="en-IN" dirty="0"/>
                        <a:t>33.3%</a:t>
                      </a:r>
                    </a:p>
                  </a:txBody>
                  <a:tcPr anchor="ctr">
                    <a:solidFill>
                      <a:srgbClr val="92D050"/>
                    </a:solidFill>
                  </a:tcPr>
                </a:tc>
                <a:extLst>
                  <a:ext uri="{0D108BD9-81ED-4DB2-BD59-A6C34878D82A}">
                    <a16:rowId xmlns:a16="http://schemas.microsoft.com/office/drawing/2014/main" val="818129627"/>
                  </a:ext>
                </a:extLst>
              </a:tr>
              <a:tr h="525480">
                <a:tc>
                  <a:txBody>
                    <a:bodyPr/>
                    <a:lstStyle/>
                    <a:p>
                      <a:pPr>
                        <a:buNone/>
                      </a:pPr>
                      <a:r>
                        <a:rPr lang="en-IN" b="1" dirty="0"/>
                        <a:t>Ahmedabad</a:t>
                      </a:r>
                      <a:endParaRPr lang="en-IN" dirty="0"/>
                    </a:p>
                  </a:txBody>
                  <a:tcPr anchor="ctr">
                    <a:solidFill>
                      <a:srgbClr val="92D050"/>
                    </a:solidFill>
                  </a:tcPr>
                </a:tc>
                <a:tc>
                  <a:txBody>
                    <a:bodyPr/>
                    <a:lstStyle/>
                    <a:p>
                      <a:pPr>
                        <a:buNone/>
                      </a:pPr>
                      <a:r>
                        <a:rPr lang="en-IN" dirty="0"/>
                        <a:t>2,000</a:t>
                      </a:r>
                    </a:p>
                  </a:txBody>
                  <a:tcPr anchor="ctr">
                    <a:solidFill>
                      <a:srgbClr val="92D050"/>
                    </a:solidFill>
                  </a:tcPr>
                </a:tc>
                <a:tc>
                  <a:txBody>
                    <a:bodyPr/>
                    <a:lstStyle/>
                    <a:p>
                      <a:pPr>
                        <a:buNone/>
                      </a:pPr>
                      <a:r>
                        <a:rPr lang="en-IN" dirty="0"/>
                        <a:t>600</a:t>
                      </a:r>
                    </a:p>
                  </a:txBody>
                  <a:tcPr anchor="ctr">
                    <a:solidFill>
                      <a:srgbClr val="92D050"/>
                    </a:solidFill>
                  </a:tcPr>
                </a:tc>
                <a:tc>
                  <a:txBody>
                    <a:bodyPr/>
                    <a:lstStyle/>
                    <a:p>
                      <a:pPr>
                        <a:buNone/>
                      </a:pPr>
                      <a:r>
                        <a:rPr lang="en-IN" dirty="0"/>
                        <a:t>30.0%</a:t>
                      </a:r>
                    </a:p>
                  </a:txBody>
                  <a:tcPr anchor="ctr">
                    <a:solidFill>
                      <a:srgbClr val="92D050"/>
                    </a:solidFill>
                  </a:tcPr>
                </a:tc>
                <a:extLst>
                  <a:ext uri="{0D108BD9-81ED-4DB2-BD59-A6C34878D82A}">
                    <a16:rowId xmlns:a16="http://schemas.microsoft.com/office/drawing/2014/main" val="2409970389"/>
                  </a:ext>
                </a:extLst>
              </a:tr>
              <a:tr h="525480">
                <a:tc>
                  <a:txBody>
                    <a:bodyPr/>
                    <a:lstStyle/>
                    <a:p>
                      <a:pPr>
                        <a:buNone/>
                      </a:pPr>
                      <a:r>
                        <a:rPr lang="en-IN" b="1" dirty="0"/>
                        <a:t>Kolkata</a:t>
                      </a:r>
                      <a:endParaRPr lang="en-IN" dirty="0"/>
                    </a:p>
                  </a:txBody>
                  <a:tcPr anchor="ctr">
                    <a:solidFill>
                      <a:srgbClr val="92D050"/>
                    </a:solidFill>
                  </a:tcPr>
                </a:tc>
                <a:tc>
                  <a:txBody>
                    <a:bodyPr/>
                    <a:lstStyle/>
                    <a:p>
                      <a:pPr>
                        <a:buNone/>
                      </a:pPr>
                      <a:r>
                        <a:rPr lang="en-IN" dirty="0"/>
                        <a:t>2,000</a:t>
                      </a:r>
                    </a:p>
                  </a:txBody>
                  <a:tcPr anchor="ctr">
                    <a:solidFill>
                      <a:srgbClr val="92D050"/>
                    </a:solidFill>
                  </a:tcPr>
                </a:tc>
                <a:tc>
                  <a:txBody>
                    <a:bodyPr/>
                    <a:lstStyle/>
                    <a:p>
                      <a:pPr>
                        <a:buNone/>
                      </a:pPr>
                      <a:r>
                        <a:rPr lang="en-IN" dirty="0"/>
                        <a:t>600</a:t>
                      </a:r>
                    </a:p>
                  </a:txBody>
                  <a:tcPr anchor="ctr">
                    <a:solidFill>
                      <a:srgbClr val="92D050"/>
                    </a:solidFill>
                  </a:tcPr>
                </a:tc>
                <a:tc>
                  <a:txBody>
                    <a:bodyPr/>
                    <a:lstStyle/>
                    <a:p>
                      <a:pPr>
                        <a:buNone/>
                      </a:pPr>
                      <a:r>
                        <a:rPr lang="en-IN" dirty="0"/>
                        <a:t>30.0%</a:t>
                      </a:r>
                    </a:p>
                  </a:txBody>
                  <a:tcPr anchor="ctr">
                    <a:solidFill>
                      <a:srgbClr val="92D050"/>
                    </a:solidFill>
                  </a:tcPr>
                </a:tc>
                <a:extLst>
                  <a:ext uri="{0D108BD9-81ED-4DB2-BD59-A6C34878D82A}">
                    <a16:rowId xmlns:a16="http://schemas.microsoft.com/office/drawing/2014/main" val="1131382790"/>
                  </a:ext>
                </a:extLst>
              </a:tr>
            </a:tbl>
          </a:graphicData>
        </a:graphic>
      </p:graphicFrame>
      <p:sp>
        <p:nvSpPr>
          <p:cNvPr id="6" name="TextBox 5">
            <a:extLst>
              <a:ext uri="{FF2B5EF4-FFF2-40B4-BE49-F238E27FC236}">
                <a16:creationId xmlns:a16="http://schemas.microsoft.com/office/drawing/2014/main" id="{9C1606E8-3235-915C-51B3-46C804162D9A}"/>
              </a:ext>
            </a:extLst>
          </p:cNvPr>
          <p:cNvSpPr txBox="1"/>
          <p:nvPr/>
        </p:nvSpPr>
        <p:spPr>
          <a:xfrm>
            <a:off x="1120878" y="5960495"/>
            <a:ext cx="6331974" cy="369332"/>
          </a:xfrm>
          <a:prstGeom prst="rect">
            <a:avLst/>
          </a:prstGeom>
          <a:noFill/>
        </p:spPr>
        <p:txBody>
          <a:bodyPr wrap="square">
            <a:spAutoFit/>
          </a:bodyPr>
          <a:lstStyle/>
          <a:p>
            <a:r>
              <a:rPr lang="en-IN" b="1" dirty="0">
                <a:solidFill>
                  <a:schemeClr val="tx1"/>
                </a:solidFill>
              </a:rPr>
              <a:t>Affected Cities: Bengaluru, Mumbai, </a:t>
            </a:r>
            <a:r>
              <a:rPr lang="en-IN" b="1" dirty="0"/>
              <a:t>Delhi</a:t>
            </a:r>
            <a:endParaRPr lang="en-IN" b="1" dirty="0">
              <a:solidFill>
                <a:schemeClr val="tx1"/>
              </a:solidFill>
            </a:endParaRPr>
          </a:p>
        </p:txBody>
      </p:sp>
    </p:spTree>
    <p:extLst>
      <p:ext uri="{BB962C8B-B14F-4D97-AF65-F5344CB8AC3E}">
        <p14:creationId xmlns:p14="http://schemas.microsoft.com/office/powerpoint/2010/main" val="181352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Delivery SLA: Measure average delivery time across phases. Did SLA compliance worsen significantly in the crisis period?</a:t>
            </a:r>
            <a:endParaRPr sz="2400" b="1" dirty="0"/>
          </a:p>
        </p:txBody>
      </p:sp>
      <p:sp>
        <p:nvSpPr>
          <p:cNvPr id="3" name="Content Placeholder 2"/>
          <p:cNvSpPr>
            <a:spLocks noGrp="1"/>
          </p:cNvSpPr>
          <p:nvPr>
            <p:ph idx="1"/>
          </p:nvPr>
        </p:nvSpPr>
        <p:spPr>
          <a:xfrm>
            <a:off x="304800" y="1318833"/>
            <a:ext cx="10972800" cy="4525963"/>
          </a:xfrm>
        </p:spPr>
        <p:txBody>
          <a:bodyPr/>
          <a:lstStyle/>
          <a:p>
            <a:pPr>
              <a:defRPr sz="2000">
                <a:latin typeface="Calibri"/>
              </a:defRPr>
            </a:pPr>
            <a:r>
              <a:rPr dirty="0"/>
              <a:t>Metric: DTV = Actual – Expected.</a:t>
            </a:r>
          </a:p>
          <a:p>
            <a:pPr>
              <a:defRPr sz="2000">
                <a:latin typeface="Calibri"/>
              </a:defRPr>
            </a:pPr>
            <a:r>
              <a:rPr dirty="0"/>
              <a:t>Finding: SLA deviation ↑ 25% during crisis.</a:t>
            </a:r>
            <a:endParaRPr lang="en-US" dirty="0"/>
          </a:p>
          <a:p>
            <a:pPr>
              <a:defRPr sz="2000">
                <a:latin typeface="Calibri"/>
              </a:defRPr>
            </a:pPr>
            <a:endParaRPr dirty="0"/>
          </a:p>
        </p:txBody>
      </p:sp>
      <p:graphicFrame>
        <p:nvGraphicFramePr>
          <p:cNvPr id="6" name="Table 5">
            <a:extLst>
              <a:ext uri="{FF2B5EF4-FFF2-40B4-BE49-F238E27FC236}">
                <a16:creationId xmlns:a16="http://schemas.microsoft.com/office/drawing/2014/main" id="{D2C4E669-5F26-431B-02E0-369626A14E5A}"/>
              </a:ext>
            </a:extLst>
          </p:cNvPr>
          <p:cNvGraphicFramePr>
            <a:graphicFrameLocks noGrp="1"/>
          </p:cNvGraphicFramePr>
          <p:nvPr>
            <p:extLst>
              <p:ext uri="{D42A27DB-BD31-4B8C-83A1-F6EECF244321}">
                <p14:modId xmlns:p14="http://schemas.microsoft.com/office/powerpoint/2010/main" val="1574700665"/>
              </p:ext>
            </p:extLst>
          </p:nvPr>
        </p:nvGraphicFramePr>
        <p:xfrm>
          <a:off x="163871" y="2269863"/>
          <a:ext cx="6787535" cy="3108960"/>
        </p:xfrm>
        <a:graphic>
          <a:graphicData uri="http://schemas.openxmlformats.org/drawingml/2006/table">
            <a:tbl>
              <a:tblPr firstRow="1" bandRow="1">
                <a:tableStyleId>{5C22544A-7EE6-4342-B048-85BDC9FD1C3A}</a:tableStyleId>
              </a:tblPr>
              <a:tblGrid>
                <a:gridCol w="1357507">
                  <a:extLst>
                    <a:ext uri="{9D8B030D-6E8A-4147-A177-3AD203B41FA5}">
                      <a16:colId xmlns:a16="http://schemas.microsoft.com/office/drawing/2014/main" val="1149622663"/>
                    </a:ext>
                  </a:extLst>
                </a:gridCol>
                <a:gridCol w="1357507">
                  <a:extLst>
                    <a:ext uri="{9D8B030D-6E8A-4147-A177-3AD203B41FA5}">
                      <a16:colId xmlns:a16="http://schemas.microsoft.com/office/drawing/2014/main" val="3261490045"/>
                    </a:ext>
                  </a:extLst>
                </a:gridCol>
                <a:gridCol w="1357507">
                  <a:extLst>
                    <a:ext uri="{9D8B030D-6E8A-4147-A177-3AD203B41FA5}">
                      <a16:colId xmlns:a16="http://schemas.microsoft.com/office/drawing/2014/main" val="1321932044"/>
                    </a:ext>
                  </a:extLst>
                </a:gridCol>
                <a:gridCol w="1357507">
                  <a:extLst>
                    <a:ext uri="{9D8B030D-6E8A-4147-A177-3AD203B41FA5}">
                      <a16:colId xmlns:a16="http://schemas.microsoft.com/office/drawing/2014/main" val="88117787"/>
                    </a:ext>
                  </a:extLst>
                </a:gridCol>
                <a:gridCol w="1357507">
                  <a:extLst>
                    <a:ext uri="{9D8B030D-6E8A-4147-A177-3AD203B41FA5}">
                      <a16:colId xmlns:a16="http://schemas.microsoft.com/office/drawing/2014/main" val="644130161"/>
                    </a:ext>
                  </a:extLst>
                </a:gridCol>
              </a:tblGrid>
              <a:tr h="313477">
                <a:tc>
                  <a:txBody>
                    <a:bodyPr/>
                    <a:lstStyle/>
                    <a:p>
                      <a:pPr>
                        <a:buNone/>
                      </a:pPr>
                      <a:r>
                        <a:rPr lang="en-IN" dirty="0"/>
                        <a:t>Metric</a:t>
                      </a:r>
                    </a:p>
                  </a:txBody>
                  <a:tcPr anchor="ctr"/>
                </a:tc>
                <a:tc>
                  <a:txBody>
                    <a:bodyPr/>
                    <a:lstStyle/>
                    <a:p>
                      <a:pPr>
                        <a:buNone/>
                      </a:pPr>
                      <a:r>
                        <a:rPr lang="en-IN"/>
                        <a:t>Pre-Crisis</a:t>
                      </a:r>
                    </a:p>
                  </a:txBody>
                  <a:tcPr anchor="ctr"/>
                </a:tc>
                <a:tc>
                  <a:txBody>
                    <a:bodyPr/>
                    <a:lstStyle/>
                    <a:p>
                      <a:pPr>
                        <a:buNone/>
                      </a:pPr>
                      <a:r>
                        <a:rPr lang="en-IN"/>
                        <a:t>Crisis</a:t>
                      </a:r>
                    </a:p>
                  </a:txBody>
                  <a:tcPr anchor="ctr"/>
                </a:tc>
                <a:tc>
                  <a:txBody>
                    <a:bodyPr/>
                    <a:lstStyle/>
                    <a:p>
                      <a:pPr>
                        <a:buNone/>
                      </a:pPr>
                      <a:r>
                        <a:rPr lang="en-IN" dirty="0"/>
                        <a:t>Change</a:t>
                      </a:r>
                    </a:p>
                  </a:txBody>
                  <a:tcPr anchor="ctr"/>
                </a:tc>
                <a:tc>
                  <a:txBody>
                    <a:bodyPr/>
                    <a:lstStyle/>
                    <a:p>
                      <a:pPr>
                        <a:buNone/>
                      </a:pPr>
                      <a:r>
                        <a:rPr lang="en-IN"/>
                        <a:t>Change %</a:t>
                      </a:r>
                    </a:p>
                  </a:txBody>
                  <a:tcPr anchor="ctr"/>
                </a:tc>
                <a:extLst>
                  <a:ext uri="{0D108BD9-81ED-4DB2-BD59-A6C34878D82A}">
                    <a16:rowId xmlns:a16="http://schemas.microsoft.com/office/drawing/2014/main" val="1298947445"/>
                  </a:ext>
                </a:extLst>
              </a:tr>
              <a:tr h="772957">
                <a:tc>
                  <a:txBody>
                    <a:bodyPr/>
                    <a:lstStyle/>
                    <a:p>
                      <a:pPr>
                        <a:buNone/>
                      </a:pPr>
                      <a:r>
                        <a:rPr lang="en-IN" b="1"/>
                        <a:t>Average Delivery Time (mins)</a:t>
                      </a:r>
                      <a:endParaRPr lang="en-IN"/>
                    </a:p>
                  </a:txBody>
                  <a:tcPr anchor="ctr"/>
                </a:tc>
                <a:tc>
                  <a:txBody>
                    <a:bodyPr/>
                    <a:lstStyle/>
                    <a:p>
                      <a:pPr>
                        <a:buNone/>
                      </a:pPr>
                      <a:r>
                        <a:rPr lang="en-IN"/>
                        <a:t>39.52</a:t>
                      </a:r>
                    </a:p>
                  </a:txBody>
                  <a:tcPr anchor="ctr"/>
                </a:tc>
                <a:tc>
                  <a:txBody>
                    <a:bodyPr/>
                    <a:lstStyle/>
                    <a:p>
                      <a:pPr>
                        <a:buNone/>
                      </a:pPr>
                      <a:r>
                        <a:rPr lang="en-IN"/>
                        <a:t>60.12</a:t>
                      </a:r>
                    </a:p>
                  </a:txBody>
                  <a:tcPr anchor="ctr"/>
                </a:tc>
                <a:tc>
                  <a:txBody>
                    <a:bodyPr/>
                    <a:lstStyle/>
                    <a:p>
                      <a:pPr>
                        <a:buNone/>
                      </a:pPr>
                      <a:r>
                        <a:rPr lang="en-IN"/>
                        <a:t>+20.60</a:t>
                      </a:r>
                    </a:p>
                  </a:txBody>
                  <a:tcPr anchor="ctr"/>
                </a:tc>
                <a:tc>
                  <a:txBody>
                    <a:bodyPr/>
                    <a:lstStyle/>
                    <a:p>
                      <a:pPr>
                        <a:buNone/>
                      </a:pPr>
                      <a:r>
                        <a:rPr lang="en-IN"/>
                        <a:t>+52.0%</a:t>
                      </a:r>
                    </a:p>
                  </a:txBody>
                  <a:tcPr anchor="ctr"/>
                </a:tc>
                <a:extLst>
                  <a:ext uri="{0D108BD9-81ED-4DB2-BD59-A6C34878D82A}">
                    <a16:rowId xmlns:a16="http://schemas.microsoft.com/office/drawing/2014/main" val="3872121059"/>
                  </a:ext>
                </a:extLst>
              </a:tr>
              <a:tr h="772957">
                <a:tc>
                  <a:txBody>
                    <a:bodyPr/>
                    <a:lstStyle/>
                    <a:p>
                      <a:pPr>
                        <a:buNone/>
                      </a:pPr>
                      <a:r>
                        <a:rPr lang="en-IN" b="1"/>
                        <a:t>SLA Compliance (%)</a:t>
                      </a:r>
                      <a:endParaRPr lang="en-IN"/>
                    </a:p>
                  </a:txBody>
                  <a:tcPr anchor="ctr"/>
                </a:tc>
                <a:tc>
                  <a:txBody>
                    <a:bodyPr/>
                    <a:lstStyle/>
                    <a:p>
                      <a:pPr>
                        <a:buNone/>
                      </a:pPr>
                      <a:r>
                        <a:rPr lang="en-IN"/>
                        <a:t>43.60%</a:t>
                      </a:r>
                    </a:p>
                  </a:txBody>
                  <a:tcPr anchor="ctr"/>
                </a:tc>
                <a:tc>
                  <a:txBody>
                    <a:bodyPr/>
                    <a:lstStyle/>
                    <a:p>
                      <a:pPr>
                        <a:buNone/>
                      </a:pPr>
                      <a:r>
                        <a:rPr lang="en-IN" dirty="0"/>
                        <a:t>12.20%</a:t>
                      </a:r>
                    </a:p>
                  </a:txBody>
                  <a:tcPr anchor="ctr"/>
                </a:tc>
                <a:tc>
                  <a:txBody>
                    <a:bodyPr/>
                    <a:lstStyle/>
                    <a:p>
                      <a:pPr>
                        <a:buNone/>
                      </a:pPr>
                      <a:r>
                        <a:rPr lang="en-IN"/>
                        <a:t>-31.40pp</a:t>
                      </a:r>
                    </a:p>
                  </a:txBody>
                  <a:tcPr anchor="ctr"/>
                </a:tc>
                <a:tc>
                  <a:txBody>
                    <a:bodyPr/>
                    <a:lstStyle/>
                    <a:p>
                      <a:pPr>
                        <a:buNone/>
                      </a:pPr>
                      <a:r>
                        <a:rPr lang="en-IN"/>
                        <a:t>-72.0%</a:t>
                      </a:r>
                    </a:p>
                  </a:txBody>
                  <a:tcPr anchor="ctr"/>
                </a:tc>
                <a:extLst>
                  <a:ext uri="{0D108BD9-81ED-4DB2-BD59-A6C34878D82A}">
                    <a16:rowId xmlns:a16="http://schemas.microsoft.com/office/drawing/2014/main" val="3241277113"/>
                  </a:ext>
                </a:extLst>
              </a:tr>
              <a:tr h="541070">
                <a:tc>
                  <a:txBody>
                    <a:bodyPr/>
                    <a:lstStyle/>
                    <a:p>
                      <a:pPr>
                        <a:buNone/>
                      </a:pPr>
                      <a:r>
                        <a:rPr lang="en-IN" b="1"/>
                        <a:t>Late Deliveries (%)</a:t>
                      </a:r>
                      <a:endParaRPr lang="en-IN"/>
                    </a:p>
                  </a:txBody>
                  <a:tcPr anchor="ctr"/>
                </a:tc>
                <a:tc>
                  <a:txBody>
                    <a:bodyPr/>
                    <a:lstStyle/>
                    <a:p>
                      <a:pPr>
                        <a:buNone/>
                      </a:pPr>
                      <a:r>
                        <a:rPr lang="en-IN"/>
                        <a:t>56.40%</a:t>
                      </a:r>
                    </a:p>
                  </a:txBody>
                  <a:tcPr anchor="ctr"/>
                </a:tc>
                <a:tc>
                  <a:txBody>
                    <a:bodyPr/>
                    <a:lstStyle/>
                    <a:p>
                      <a:pPr>
                        <a:buNone/>
                      </a:pPr>
                      <a:r>
                        <a:rPr lang="en-IN"/>
                        <a:t>87.80%</a:t>
                      </a:r>
                    </a:p>
                  </a:txBody>
                  <a:tcPr anchor="ctr"/>
                </a:tc>
                <a:tc>
                  <a:txBody>
                    <a:bodyPr/>
                    <a:lstStyle/>
                    <a:p>
                      <a:pPr>
                        <a:buNone/>
                      </a:pPr>
                      <a:r>
                        <a:rPr lang="en-IN"/>
                        <a:t>+31.40pp</a:t>
                      </a:r>
                    </a:p>
                  </a:txBody>
                  <a:tcPr anchor="ctr"/>
                </a:tc>
                <a:tc>
                  <a:txBody>
                    <a:bodyPr/>
                    <a:lstStyle/>
                    <a:p>
                      <a:pPr>
                        <a:buNone/>
                      </a:pPr>
                      <a:r>
                        <a:rPr lang="en-IN" dirty="0"/>
                        <a:t>+55.7%</a:t>
                      </a:r>
                    </a:p>
                  </a:txBody>
                  <a:tcPr anchor="ctr"/>
                </a:tc>
                <a:extLst>
                  <a:ext uri="{0D108BD9-81ED-4DB2-BD59-A6C34878D82A}">
                    <a16:rowId xmlns:a16="http://schemas.microsoft.com/office/drawing/2014/main" val="68382912"/>
                  </a:ext>
                </a:extLst>
              </a:tr>
            </a:tbl>
          </a:graphicData>
        </a:graphic>
      </p:graphicFrame>
      <p:sp>
        <p:nvSpPr>
          <p:cNvPr id="7" name="TextBox 6">
            <a:extLst>
              <a:ext uri="{FF2B5EF4-FFF2-40B4-BE49-F238E27FC236}">
                <a16:creationId xmlns:a16="http://schemas.microsoft.com/office/drawing/2014/main" id="{0DEFA22A-2ACD-BC97-F103-C90B07E9CC96}"/>
              </a:ext>
            </a:extLst>
          </p:cNvPr>
          <p:cNvSpPr txBox="1"/>
          <p:nvPr/>
        </p:nvSpPr>
        <p:spPr>
          <a:xfrm>
            <a:off x="7649497" y="2359742"/>
            <a:ext cx="4001729" cy="3139321"/>
          </a:xfrm>
          <a:prstGeom prst="rect">
            <a:avLst/>
          </a:prstGeom>
          <a:noFill/>
        </p:spPr>
        <p:txBody>
          <a:bodyPr wrap="square" rtlCol="0">
            <a:spAutoFit/>
          </a:bodyPr>
          <a:lstStyle/>
          <a:p>
            <a:r>
              <a:rPr lang="en-US" b="1" dirty="0"/>
              <a:t>Key Insights:</a:t>
            </a:r>
            <a:endParaRPr lang="en-US" dirty="0"/>
          </a:p>
          <a:p>
            <a:r>
              <a:rPr lang="en-US" dirty="0"/>
              <a:t>Delivery times increased by over half during the crisis</a:t>
            </a:r>
          </a:p>
          <a:p>
            <a:r>
              <a:rPr lang="en-US" dirty="0"/>
              <a:t>SLA(</a:t>
            </a:r>
            <a:r>
              <a:rPr lang="en-IN" dirty="0"/>
              <a:t>Service Level Agreement)</a:t>
            </a:r>
            <a:r>
              <a:rPr lang="en-US" dirty="0"/>
              <a:t> compliance nearly collapsed, dropping to just 12.2%</a:t>
            </a:r>
          </a:p>
          <a:p>
            <a:r>
              <a:rPr lang="en-US" dirty="0"/>
              <a:t>87.8% of deliveries were late during the crisis period</a:t>
            </a:r>
          </a:p>
          <a:p>
            <a:r>
              <a:rPr lang="en-US" dirty="0"/>
              <a:t>This represents severe operational degradation requiring immediate intervention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Ratings Fluctuation: Track average customer rating month-by-month. Which months saw the sharpest drop?</a:t>
            </a:r>
            <a:endParaRPr sz="2400" b="1" dirty="0"/>
          </a:p>
        </p:txBody>
      </p:sp>
      <p:sp>
        <p:nvSpPr>
          <p:cNvPr id="3" name="Content Placeholder 2"/>
          <p:cNvSpPr>
            <a:spLocks noGrp="1"/>
          </p:cNvSpPr>
          <p:nvPr>
            <p:ph idx="1"/>
          </p:nvPr>
        </p:nvSpPr>
        <p:spPr/>
        <p:txBody>
          <a:bodyPr/>
          <a:lstStyle/>
          <a:p>
            <a:pPr>
              <a:defRPr sz="2000">
                <a:latin typeface="Calibri"/>
              </a:defRPr>
            </a:pPr>
            <a:r>
              <a:rPr dirty="0"/>
              <a:t>Finding: Sharp drop from 4.6 → 3.4 in June.</a:t>
            </a:r>
          </a:p>
        </p:txBody>
      </p:sp>
      <p:pic>
        <p:nvPicPr>
          <p:cNvPr id="5" name="Picture 4">
            <a:extLst>
              <a:ext uri="{FF2B5EF4-FFF2-40B4-BE49-F238E27FC236}">
                <a16:creationId xmlns:a16="http://schemas.microsoft.com/office/drawing/2014/main" id="{85B4108A-868C-7BFD-384F-CDAC4E0153F5}"/>
              </a:ext>
            </a:extLst>
          </p:cNvPr>
          <p:cNvPicPr>
            <a:picLocks noChangeAspect="1"/>
          </p:cNvPicPr>
          <p:nvPr/>
        </p:nvPicPr>
        <p:blipFill>
          <a:blip r:embed="rId3"/>
          <a:stretch>
            <a:fillRect/>
          </a:stretch>
        </p:blipFill>
        <p:spPr>
          <a:xfrm>
            <a:off x="360705" y="2934659"/>
            <a:ext cx="6043184" cy="3191505"/>
          </a:xfrm>
          <a:prstGeom prst="rect">
            <a:avLst/>
          </a:prstGeom>
        </p:spPr>
      </p:pic>
      <p:sp>
        <p:nvSpPr>
          <p:cNvPr id="7" name="TextBox 6">
            <a:extLst>
              <a:ext uri="{FF2B5EF4-FFF2-40B4-BE49-F238E27FC236}">
                <a16:creationId xmlns:a16="http://schemas.microsoft.com/office/drawing/2014/main" id="{96D1342B-5072-5DC4-ED55-37CF9879DD8E}"/>
              </a:ext>
            </a:extLst>
          </p:cNvPr>
          <p:cNvSpPr txBox="1"/>
          <p:nvPr/>
        </p:nvSpPr>
        <p:spPr>
          <a:xfrm>
            <a:off x="6403889" y="3429000"/>
            <a:ext cx="6096000" cy="2031325"/>
          </a:xfrm>
          <a:prstGeom prst="rect">
            <a:avLst/>
          </a:prstGeom>
          <a:noFill/>
        </p:spPr>
        <p:txBody>
          <a:bodyPr wrap="square">
            <a:spAutoFit/>
          </a:bodyPr>
          <a:lstStyle/>
          <a:p>
            <a:r>
              <a:rPr lang="en-US" b="1" dirty="0"/>
              <a:t>Customer ratings were stable pre-crisis at ~4.3, but dropped sharply to ~3.2 during the crisis, a 26% decline. June saw the largest single-month drop (1.1 points), and ratings remained depressed at 3.1–3.3 through September. This decline aligns with worsening delivery SLA compliance, indicating a significant impact on customer satisfaction and perceived service quality</a:t>
            </a:r>
            <a:r>
              <a:rPr lang="en-US" dirty="0"/>
              <a:t>.</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013388"/>
          </a:xfrm>
        </p:spPr>
        <p:txBody>
          <a:bodyPr>
            <a:normAutofit/>
          </a:bodyPr>
          <a:lstStyle/>
          <a:p>
            <a:pPr algn="l"/>
            <a:r>
              <a:rPr lang="en-US" sz="2000" b="1" dirty="0"/>
              <a:t>Sentiment Insights: During the crisis period, identify the most frequently </a:t>
            </a:r>
            <a:br>
              <a:rPr lang="en-US" sz="2000" dirty="0"/>
            </a:br>
            <a:r>
              <a:rPr lang="en-US" sz="2000" b="1" dirty="0"/>
              <a:t>occurring negative keywords in customer review texts.</a:t>
            </a:r>
            <a:br>
              <a:rPr lang="en-US" sz="2000" dirty="0"/>
            </a:br>
            <a:endParaRPr sz="2000" dirty="0"/>
          </a:p>
        </p:txBody>
      </p:sp>
      <p:sp>
        <p:nvSpPr>
          <p:cNvPr id="3" name="Content Placeholder 2"/>
          <p:cNvSpPr>
            <a:spLocks noGrp="1"/>
          </p:cNvSpPr>
          <p:nvPr>
            <p:ph idx="1"/>
          </p:nvPr>
        </p:nvSpPr>
        <p:spPr>
          <a:xfrm>
            <a:off x="373626" y="1166018"/>
            <a:ext cx="10972800" cy="4525963"/>
          </a:xfrm>
        </p:spPr>
        <p:txBody>
          <a:bodyPr/>
          <a:lstStyle/>
          <a:p>
            <a:pPr>
              <a:defRPr sz="2000">
                <a:latin typeface="Calibri"/>
              </a:defRPr>
            </a:pPr>
            <a:r>
              <a:rPr dirty="0"/>
              <a:t>Finding: Negative sentiment peaked mid-June.</a:t>
            </a:r>
          </a:p>
        </p:txBody>
      </p:sp>
      <p:pic>
        <p:nvPicPr>
          <p:cNvPr id="5" name="Picture 4">
            <a:extLst>
              <a:ext uri="{FF2B5EF4-FFF2-40B4-BE49-F238E27FC236}">
                <a16:creationId xmlns:a16="http://schemas.microsoft.com/office/drawing/2014/main" id="{C3B8C1D4-53A7-769F-FE28-15CBBCC7C04F}"/>
              </a:ext>
            </a:extLst>
          </p:cNvPr>
          <p:cNvPicPr>
            <a:picLocks noChangeAspect="1"/>
          </p:cNvPicPr>
          <p:nvPr/>
        </p:nvPicPr>
        <p:blipFill>
          <a:blip r:embed="rId3"/>
          <a:stretch>
            <a:fillRect/>
          </a:stretch>
        </p:blipFill>
        <p:spPr>
          <a:xfrm>
            <a:off x="0" y="1647643"/>
            <a:ext cx="5181600" cy="3841142"/>
          </a:xfrm>
          <a:prstGeom prst="rect">
            <a:avLst/>
          </a:prstGeom>
        </p:spPr>
      </p:pic>
      <p:graphicFrame>
        <p:nvGraphicFramePr>
          <p:cNvPr id="6" name="Table 5">
            <a:extLst>
              <a:ext uri="{FF2B5EF4-FFF2-40B4-BE49-F238E27FC236}">
                <a16:creationId xmlns:a16="http://schemas.microsoft.com/office/drawing/2014/main" id="{E2026016-39A9-1515-37D4-538E85E804FF}"/>
              </a:ext>
            </a:extLst>
          </p:cNvPr>
          <p:cNvGraphicFramePr>
            <a:graphicFrameLocks noGrp="1"/>
          </p:cNvGraphicFramePr>
          <p:nvPr>
            <p:extLst>
              <p:ext uri="{D42A27DB-BD31-4B8C-83A1-F6EECF244321}">
                <p14:modId xmlns:p14="http://schemas.microsoft.com/office/powerpoint/2010/main" val="1926651105"/>
              </p:ext>
            </p:extLst>
          </p:nvPr>
        </p:nvGraphicFramePr>
        <p:xfrm>
          <a:off x="5319252" y="2094271"/>
          <a:ext cx="6872748" cy="4480560"/>
        </p:xfrm>
        <a:graphic>
          <a:graphicData uri="http://schemas.openxmlformats.org/drawingml/2006/table">
            <a:tbl>
              <a:tblPr firstRow="1" bandRow="1">
                <a:tableStyleId>{5C22544A-7EE6-4342-B048-85BDC9FD1C3A}</a:tableStyleId>
              </a:tblPr>
              <a:tblGrid>
                <a:gridCol w="1718187">
                  <a:extLst>
                    <a:ext uri="{9D8B030D-6E8A-4147-A177-3AD203B41FA5}">
                      <a16:colId xmlns:a16="http://schemas.microsoft.com/office/drawing/2014/main" val="705642359"/>
                    </a:ext>
                  </a:extLst>
                </a:gridCol>
                <a:gridCol w="1718187">
                  <a:extLst>
                    <a:ext uri="{9D8B030D-6E8A-4147-A177-3AD203B41FA5}">
                      <a16:colId xmlns:a16="http://schemas.microsoft.com/office/drawing/2014/main" val="1538394027"/>
                    </a:ext>
                  </a:extLst>
                </a:gridCol>
                <a:gridCol w="1718187">
                  <a:extLst>
                    <a:ext uri="{9D8B030D-6E8A-4147-A177-3AD203B41FA5}">
                      <a16:colId xmlns:a16="http://schemas.microsoft.com/office/drawing/2014/main" val="3362925358"/>
                    </a:ext>
                  </a:extLst>
                </a:gridCol>
                <a:gridCol w="1718187">
                  <a:extLst>
                    <a:ext uri="{9D8B030D-6E8A-4147-A177-3AD203B41FA5}">
                      <a16:colId xmlns:a16="http://schemas.microsoft.com/office/drawing/2014/main" val="386006292"/>
                    </a:ext>
                  </a:extLst>
                </a:gridCol>
              </a:tblGrid>
              <a:tr h="822835">
                <a:tc>
                  <a:txBody>
                    <a:bodyPr/>
                    <a:lstStyle/>
                    <a:p>
                      <a:pPr>
                        <a:buNone/>
                      </a:pPr>
                      <a:r>
                        <a:rPr lang="en-IN" dirty="0"/>
                        <a:t>Rank</a:t>
                      </a:r>
                    </a:p>
                  </a:txBody>
                  <a:tcPr anchor="ctr"/>
                </a:tc>
                <a:tc>
                  <a:txBody>
                    <a:bodyPr/>
                    <a:lstStyle/>
                    <a:p>
                      <a:pPr>
                        <a:buNone/>
                      </a:pPr>
                      <a:r>
                        <a:rPr lang="en-IN"/>
                        <a:t>Negative Keyword</a:t>
                      </a:r>
                    </a:p>
                  </a:txBody>
                  <a:tcPr anchor="ctr"/>
                </a:tc>
                <a:tc>
                  <a:txBody>
                    <a:bodyPr/>
                    <a:lstStyle/>
                    <a:p>
                      <a:pPr>
                        <a:buNone/>
                      </a:pPr>
                      <a:r>
                        <a:rPr lang="en-IN" dirty="0"/>
                        <a:t>Count</a:t>
                      </a:r>
                    </a:p>
                  </a:txBody>
                  <a:tcPr anchor="ctr"/>
                </a:tc>
                <a:tc>
                  <a:txBody>
                    <a:bodyPr/>
                    <a:lstStyle/>
                    <a:p>
                      <a:pPr>
                        <a:buNone/>
                      </a:pPr>
                      <a:r>
                        <a:rPr lang="en-IN"/>
                        <a:t>% of Total Negative Reviews</a:t>
                      </a:r>
                    </a:p>
                  </a:txBody>
                  <a:tcPr anchor="ctr"/>
                </a:tc>
                <a:extLst>
                  <a:ext uri="{0D108BD9-81ED-4DB2-BD59-A6C34878D82A}">
                    <a16:rowId xmlns:a16="http://schemas.microsoft.com/office/drawing/2014/main" val="3575705582"/>
                  </a:ext>
                </a:extLst>
              </a:tr>
              <a:tr h="575985">
                <a:tc>
                  <a:txBody>
                    <a:bodyPr/>
                    <a:lstStyle/>
                    <a:p>
                      <a:pPr>
                        <a:buNone/>
                      </a:pPr>
                      <a:r>
                        <a:rPr lang="en-IN"/>
                        <a:t>1</a:t>
                      </a:r>
                    </a:p>
                  </a:txBody>
                  <a:tcPr anchor="ctr"/>
                </a:tc>
                <a:tc>
                  <a:txBody>
                    <a:bodyPr/>
                    <a:lstStyle/>
                    <a:p>
                      <a:pPr>
                        <a:buNone/>
                      </a:pPr>
                      <a:r>
                        <a:rPr lang="en-US"/>
                        <a:t>Tasty but a bit late</a:t>
                      </a:r>
                    </a:p>
                  </a:txBody>
                  <a:tcPr anchor="ctr"/>
                </a:tc>
                <a:tc>
                  <a:txBody>
                    <a:bodyPr/>
                    <a:lstStyle/>
                    <a:p>
                      <a:pPr>
                        <a:buNone/>
                      </a:pPr>
                      <a:r>
                        <a:rPr lang="en-IN"/>
                        <a:t>4,745</a:t>
                      </a:r>
                    </a:p>
                  </a:txBody>
                  <a:tcPr anchor="ctr"/>
                </a:tc>
                <a:tc>
                  <a:txBody>
                    <a:bodyPr/>
                    <a:lstStyle/>
                    <a:p>
                      <a:pPr>
                        <a:buNone/>
                      </a:pPr>
                      <a:r>
                        <a:rPr lang="en-IN"/>
                        <a:t>36.5%</a:t>
                      </a:r>
                    </a:p>
                  </a:txBody>
                  <a:tcPr anchor="ctr"/>
                </a:tc>
                <a:extLst>
                  <a:ext uri="{0D108BD9-81ED-4DB2-BD59-A6C34878D82A}">
                    <a16:rowId xmlns:a16="http://schemas.microsoft.com/office/drawing/2014/main" val="1138617057"/>
                  </a:ext>
                </a:extLst>
              </a:tr>
              <a:tr h="575985">
                <a:tc>
                  <a:txBody>
                    <a:bodyPr/>
                    <a:lstStyle/>
                    <a:p>
                      <a:pPr>
                        <a:buNone/>
                      </a:pPr>
                      <a:r>
                        <a:rPr lang="en-IN"/>
                        <a:t>2</a:t>
                      </a:r>
                    </a:p>
                  </a:txBody>
                  <a:tcPr anchor="ctr"/>
                </a:tc>
                <a:tc>
                  <a:txBody>
                    <a:bodyPr/>
                    <a:lstStyle/>
                    <a:p>
                      <a:pPr>
                        <a:buNone/>
                      </a:pPr>
                      <a:r>
                        <a:rPr lang="en-IN"/>
                        <a:t>Food safety issue</a:t>
                      </a:r>
                    </a:p>
                  </a:txBody>
                  <a:tcPr anchor="ctr"/>
                </a:tc>
                <a:tc>
                  <a:txBody>
                    <a:bodyPr/>
                    <a:lstStyle/>
                    <a:p>
                      <a:pPr>
                        <a:buNone/>
                      </a:pPr>
                      <a:r>
                        <a:rPr lang="en-IN"/>
                        <a:t>1,076</a:t>
                      </a:r>
                    </a:p>
                  </a:txBody>
                  <a:tcPr anchor="ctr"/>
                </a:tc>
                <a:tc>
                  <a:txBody>
                    <a:bodyPr/>
                    <a:lstStyle/>
                    <a:p>
                      <a:pPr>
                        <a:buNone/>
                      </a:pPr>
                      <a:r>
                        <a:rPr lang="en-IN"/>
                        <a:t>8.3%</a:t>
                      </a:r>
                    </a:p>
                  </a:txBody>
                  <a:tcPr anchor="ctr"/>
                </a:tc>
                <a:extLst>
                  <a:ext uri="{0D108BD9-81ED-4DB2-BD59-A6C34878D82A}">
                    <a16:rowId xmlns:a16="http://schemas.microsoft.com/office/drawing/2014/main" val="549921554"/>
                  </a:ext>
                </a:extLst>
              </a:tr>
              <a:tr h="329134">
                <a:tc>
                  <a:txBody>
                    <a:bodyPr/>
                    <a:lstStyle/>
                    <a:p>
                      <a:pPr>
                        <a:buNone/>
                      </a:pPr>
                      <a:r>
                        <a:rPr lang="en-IN"/>
                        <a:t>3</a:t>
                      </a:r>
                    </a:p>
                  </a:txBody>
                  <a:tcPr anchor="ctr"/>
                </a:tc>
                <a:tc>
                  <a:txBody>
                    <a:bodyPr/>
                    <a:lstStyle/>
                    <a:p>
                      <a:pPr>
                        <a:buNone/>
                      </a:pPr>
                      <a:r>
                        <a:rPr lang="en-IN"/>
                        <a:t>Cold food</a:t>
                      </a:r>
                    </a:p>
                  </a:txBody>
                  <a:tcPr anchor="ctr"/>
                </a:tc>
                <a:tc>
                  <a:txBody>
                    <a:bodyPr/>
                    <a:lstStyle/>
                    <a:p>
                      <a:pPr>
                        <a:buNone/>
                      </a:pPr>
                      <a:r>
                        <a:rPr lang="en-IN"/>
                        <a:t>1,073</a:t>
                      </a:r>
                    </a:p>
                  </a:txBody>
                  <a:tcPr anchor="ctr"/>
                </a:tc>
                <a:tc>
                  <a:txBody>
                    <a:bodyPr/>
                    <a:lstStyle/>
                    <a:p>
                      <a:pPr>
                        <a:buNone/>
                      </a:pPr>
                      <a:r>
                        <a:rPr lang="en-IN"/>
                        <a:t>8.3%</a:t>
                      </a:r>
                    </a:p>
                  </a:txBody>
                  <a:tcPr anchor="ctr"/>
                </a:tc>
                <a:extLst>
                  <a:ext uri="{0D108BD9-81ED-4DB2-BD59-A6C34878D82A}">
                    <a16:rowId xmlns:a16="http://schemas.microsoft.com/office/drawing/2014/main" val="3088894348"/>
                  </a:ext>
                </a:extLst>
              </a:tr>
              <a:tr h="822835">
                <a:tc>
                  <a:txBody>
                    <a:bodyPr/>
                    <a:lstStyle/>
                    <a:p>
                      <a:pPr>
                        <a:buNone/>
                      </a:pPr>
                      <a:r>
                        <a:rPr lang="en-IN"/>
                        <a:t>4</a:t>
                      </a:r>
                    </a:p>
                  </a:txBody>
                  <a:tcPr anchor="ctr"/>
                </a:tc>
                <a:tc>
                  <a:txBody>
                    <a:bodyPr/>
                    <a:lstStyle/>
                    <a:p>
                      <a:pPr>
                        <a:buNone/>
                      </a:pPr>
                      <a:r>
                        <a:rPr lang="en-US"/>
                        <a:t>Portion size smaller than expected</a:t>
                      </a:r>
                    </a:p>
                  </a:txBody>
                  <a:tcPr anchor="ctr"/>
                </a:tc>
                <a:tc>
                  <a:txBody>
                    <a:bodyPr/>
                    <a:lstStyle/>
                    <a:p>
                      <a:pPr>
                        <a:buNone/>
                      </a:pPr>
                      <a:r>
                        <a:rPr lang="en-IN"/>
                        <a:t>1,060</a:t>
                      </a:r>
                    </a:p>
                  </a:txBody>
                  <a:tcPr anchor="ctr"/>
                </a:tc>
                <a:tc>
                  <a:txBody>
                    <a:bodyPr/>
                    <a:lstStyle/>
                    <a:p>
                      <a:pPr>
                        <a:buNone/>
                      </a:pPr>
                      <a:r>
                        <a:rPr lang="en-IN"/>
                        <a:t>8.2%</a:t>
                      </a:r>
                    </a:p>
                  </a:txBody>
                  <a:tcPr anchor="ctr"/>
                </a:tc>
                <a:extLst>
                  <a:ext uri="{0D108BD9-81ED-4DB2-BD59-A6C34878D82A}">
                    <a16:rowId xmlns:a16="http://schemas.microsoft.com/office/drawing/2014/main" val="1135528139"/>
                  </a:ext>
                </a:extLst>
              </a:tr>
              <a:tr h="575985">
                <a:tc>
                  <a:txBody>
                    <a:bodyPr/>
                    <a:lstStyle/>
                    <a:p>
                      <a:pPr>
                        <a:buNone/>
                      </a:pPr>
                      <a:r>
                        <a:rPr lang="en-IN"/>
                        <a:t>5</a:t>
                      </a:r>
                    </a:p>
                  </a:txBody>
                  <a:tcPr anchor="ctr"/>
                </a:tc>
                <a:tc>
                  <a:txBody>
                    <a:bodyPr/>
                    <a:lstStyle/>
                    <a:p>
                      <a:pPr>
                        <a:buNone/>
                      </a:pPr>
                      <a:r>
                        <a:rPr lang="en-IN"/>
                        <a:t>Food quality not great</a:t>
                      </a:r>
                    </a:p>
                  </a:txBody>
                  <a:tcPr anchor="ctr"/>
                </a:tc>
                <a:tc>
                  <a:txBody>
                    <a:bodyPr/>
                    <a:lstStyle/>
                    <a:p>
                      <a:pPr>
                        <a:buNone/>
                      </a:pPr>
                      <a:r>
                        <a:rPr lang="en-IN"/>
                        <a:t>1,017</a:t>
                      </a:r>
                    </a:p>
                  </a:txBody>
                  <a:tcPr anchor="ctr"/>
                </a:tc>
                <a:tc>
                  <a:txBody>
                    <a:bodyPr/>
                    <a:lstStyle/>
                    <a:p>
                      <a:pPr>
                        <a:buNone/>
                      </a:pPr>
                      <a:r>
                        <a:rPr lang="en-IN"/>
                        <a:t>7.8%</a:t>
                      </a:r>
                    </a:p>
                  </a:txBody>
                  <a:tcPr anchor="ctr"/>
                </a:tc>
                <a:extLst>
                  <a:ext uri="{0D108BD9-81ED-4DB2-BD59-A6C34878D82A}">
                    <a16:rowId xmlns:a16="http://schemas.microsoft.com/office/drawing/2014/main" val="3703461744"/>
                  </a:ext>
                </a:extLst>
              </a:tr>
              <a:tr h="329134">
                <a:tc>
                  <a:txBody>
                    <a:bodyPr/>
                    <a:lstStyle/>
                    <a:p>
                      <a:pPr>
                        <a:buNone/>
                      </a:pPr>
                      <a:r>
                        <a:rPr lang="en-IN" b="1" dirty="0"/>
                        <a:t>Total (Top 5)</a:t>
                      </a:r>
                      <a:endParaRPr lang="en-IN" dirty="0"/>
                    </a:p>
                  </a:txBody>
                  <a:tcPr anchor="ctr"/>
                </a:tc>
                <a:tc>
                  <a:txBody>
                    <a:bodyPr/>
                    <a:lstStyle/>
                    <a:p>
                      <a:pPr>
                        <a:buNone/>
                      </a:pPr>
                      <a:r>
                        <a:rPr lang="en-IN" b="1"/>
                        <a:t>9,971</a:t>
                      </a:r>
                      <a:endParaRPr lang="en-IN"/>
                    </a:p>
                  </a:txBody>
                  <a:tcPr anchor="ctr"/>
                </a:tc>
                <a:tc>
                  <a:txBody>
                    <a:bodyPr/>
                    <a:lstStyle/>
                    <a:p>
                      <a:pPr>
                        <a:buNone/>
                      </a:pPr>
                      <a:r>
                        <a:rPr lang="en-IN" b="1" dirty="0"/>
                        <a:t>76.9%</a:t>
                      </a:r>
                      <a:endParaRPr lang="en-IN" dirty="0"/>
                    </a:p>
                  </a:txBody>
                  <a:tcPr anchor="ctr"/>
                </a:tc>
                <a:tc>
                  <a:txBody>
                    <a:bodyPr/>
                    <a:lstStyle/>
                    <a:p>
                      <a:pPr>
                        <a:buNone/>
                      </a:pPr>
                      <a:endParaRPr lang="en-IN" dirty="0"/>
                    </a:p>
                  </a:txBody>
                  <a:tcPr anchor="ctr"/>
                </a:tc>
                <a:extLst>
                  <a:ext uri="{0D108BD9-81ED-4DB2-BD59-A6C34878D82A}">
                    <a16:rowId xmlns:a16="http://schemas.microsoft.com/office/drawing/2014/main" val="235423586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Revenue Impact: Estimate revenue loss from pre-crisis vs crisis (based on subtotal, discount, and delivery fee).</a:t>
            </a:r>
            <a:endParaRPr sz="2000" b="1" dirty="0"/>
          </a:p>
        </p:txBody>
      </p:sp>
      <p:pic>
        <p:nvPicPr>
          <p:cNvPr id="5" name="Picture 4">
            <a:extLst>
              <a:ext uri="{FF2B5EF4-FFF2-40B4-BE49-F238E27FC236}">
                <a16:creationId xmlns:a16="http://schemas.microsoft.com/office/drawing/2014/main" id="{913F539C-6DD6-35AA-A8C8-B58B461718AA}"/>
              </a:ext>
            </a:extLst>
          </p:cNvPr>
          <p:cNvPicPr>
            <a:picLocks noChangeAspect="1"/>
          </p:cNvPicPr>
          <p:nvPr/>
        </p:nvPicPr>
        <p:blipFill>
          <a:blip r:embed="rId3"/>
          <a:stretch>
            <a:fillRect/>
          </a:stretch>
        </p:blipFill>
        <p:spPr>
          <a:xfrm>
            <a:off x="0" y="3165608"/>
            <a:ext cx="5197290" cy="3608818"/>
          </a:xfrm>
          <a:prstGeom prst="rect">
            <a:avLst/>
          </a:prstGeom>
        </p:spPr>
      </p:pic>
      <p:graphicFrame>
        <p:nvGraphicFramePr>
          <p:cNvPr id="8" name="Content Placeholder 7">
            <a:extLst>
              <a:ext uri="{FF2B5EF4-FFF2-40B4-BE49-F238E27FC236}">
                <a16:creationId xmlns:a16="http://schemas.microsoft.com/office/drawing/2014/main" id="{78AF485F-63DB-9991-BBA0-E2AFDD762F7D}"/>
              </a:ext>
            </a:extLst>
          </p:cNvPr>
          <p:cNvGraphicFramePr>
            <a:graphicFrameLocks noGrp="1"/>
          </p:cNvGraphicFramePr>
          <p:nvPr>
            <p:ph idx="1"/>
            <p:extLst>
              <p:ext uri="{D42A27DB-BD31-4B8C-83A1-F6EECF244321}">
                <p14:modId xmlns:p14="http://schemas.microsoft.com/office/powerpoint/2010/main" val="859767250"/>
              </p:ext>
            </p:extLst>
          </p:nvPr>
        </p:nvGraphicFramePr>
        <p:xfrm>
          <a:off x="609600" y="1600200"/>
          <a:ext cx="10972800" cy="146304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837093904"/>
                    </a:ext>
                  </a:extLst>
                </a:gridCol>
                <a:gridCol w="2194560">
                  <a:extLst>
                    <a:ext uri="{9D8B030D-6E8A-4147-A177-3AD203B41FA5}">
                      <a16:colId xmlns:a16="http://schemas.microsoft.com/office/drawing/2014/main" val="2965059945"/>
                    </a:ext>
                  </a:extLst>
                </a:gridCol>
                <a:gridCol w="2194560">
                  <a:extLst>
                    <a:ext uri="{9D8B030D-6E8A-4147-A177-3AD203B41FA5}">
                      <a16:colId xmlns:a16="http://schemas.microsoft.com/office/drawing/2014/main" val="956571740"/>
                    </a:ext>
                  </a:extLst>
                </a:gridCol>
                <a:gridCol w="2194560">
                  <a:extLst>
                    <a:ext uri="{9D8B030D-6E8A-4147-A177-3AD203B41FA5}">
                      <a16:colId xmlns:a16="http://schemas.microsoft.com/office/drawing/2014/main" val="3221237191"/>
                    </a:ext>
                  </a:extLst>
                </a:gridCol>
                <a:gridCol w="2194560">
                  <a:extLst>
                    <a:ext uri="{9D8B030D-6E8A-4147-A177-3AD203B41FA5}">
                      <a16:colId xmlns:a16="http://schemas.microsoft.com/office/drawing/2014/main" val="1448203959"/>
                    </a:ext>
                  </a:extLst>
                </a:gridCol>
              </a:tblGrid>
              <a:tr h="275795">
                <a:tc>
                  <a:txBody>
                    <a:bodyPr/>
                    <a:lstStyle/>
                    <a:p>
                      <a:pPr>
                        <a:buNone/>
                      </a:pPr>
                      <a:r>
                        <a:rPr lang="en-IN" dirty="0"/>
                        <a:t>Metric</a:t>
                      </a:r>
                    </a:p>
                  </a:txBody>
                  <a:tcPr anchor="ctr"/>
                </a:tc>
                <a:tc>
                  <a:txBody>
                    <a:bodyPr/>
                    <a:lstStyle/>
                    <a:p>
                      <a:pPr>
                        <a:buNone/>
                      </a:pPr>
                      <a:r>
                        <a:rPr lang="en-IN"/>
                        <a:t>Pre-Crisis Revenue</a:t>
                      </a:r>
                    </a:p>
                  </a:txBody>
                  <a:tcPr anchor="ctr"/>
                </a:tc>
                <a:tc>
                  <a:txBody>
                    <a:bodyPr/>
                    <a:lstStyle/>
                    <a:p>
                      <a:pPr>
                        <a:buNone/>
                      </a:pPr>
                      <a:r>
                        <a:rPr lang="en-IN"/>
                        <a:t>Crisis Revenue</a:t>
                      </a:r>
                    </a:p>
                  </a:txBody>
                  <a:tcPr anchor="ctr"/>
                </a:tc>
                <a:tc>
                  <a:txBody>
                    <a:bodyPr/>
                    <a:lstStyle/>
                    <a:p>
                      <a:pPr>
                        <a:buNone/>
                      </a:pPr>
                      <a:r>
                        <a:rPr lang="en-IN"/>
                        <a:t>Revenue Loss</a:t>
                      </a:r>
                    </a:p>
                  </a:txBody>
                  <a:tcPr anchor="ctr"/>
                </a:tc>
                <a:tc>
                  <a:txBody>
                    <a:bodyPr/>
                    <a:lstStyle/>
                    <a:p>
                      <a:pPr>
                        <a:buNone/>
                      </a:pPr>
                      <a:r>
                        <a:rPr lang="en-IN"/>
                        <a:t>Loss %</a:t>
                      </a:r>
                    </a:p>
                  </a:txBody>
                  <a:tcPr anchor="ctr"/>
                </a:tc>
                <a:extLst>
                  <a:ext uri="{0D108BD9-81ED-4DB2-BD59-A6C34878D82A}">
                    <a16:rowId xmlns:a16="http://schemas.microsoft.com/office/drawing/2014/main" val="1115818964"/>
                  </a:ext>
                </a:extLst>
              </a:tr>
              <a:tr h="275795">
                <a:tc>
                  <a:txBody>
                    <a:bodyPr/>
                    <a:lstStyle/>
                    <a:p>
                      <a:pPr>
                        <a:buNone/>
                      </a:pPr>
                      <a:r>
                        <a:rPr lang="en-IN" b="1"/>
                        <a:t>Total Revenue</a:t>
                      </a:r>
                      <a:endParaRPr lang="en-IN"/>
                    </a:p>
                  </a:txBody>
                  <a:tcPr anchor="ctr"/>
                </a:tc>
                <a:tc>
                  <a:txBody>
                    <a:bodyPr/>
                    <a:lstStyle/>
                    <a:p>
                      <a:pPr>
                        <a:buNone/>
                      </a:pPr>
                      <a:r>
                        <a:rPr lang="en-IN"/>
                        <a:t>₹3,76,20,965.05</a:t>
                      </a:r>
                    </a:p>
                  </a:txBody>
                  <a:tcPr anchor="ctr"/>
                </a:tc>
                <a:tc>
                  <a:txBody>
                    <a:bodyPr/>
                    <a:lstStyle/>
                    <a:p>
                      <a:pPr>
                        <a:buNone/>
                      </a:pPr>
                      <a:r>
                        <a:rPr lang="en-IN"/>
                        <a:t>₹1,09,40,151.31</a:t>
                      </a:r>
                    </a:p>
                  </a:txBody>
                  <a:tcPr anchor="ctr"/>
                </a:tc>
                <a:tc>
                  <a:txBody>
                    <a:bodyPr/>
                    <a:lstStyle/>
                    <a:p>
                      <a:pPr>
                        <a:buNone/>
                      </a:pPr>
                      <a:r>
                        <a:rPr lang="en-IN"/>
                        <a:t>₹2,66,80,813.74</a:t>
                      </a:r>
                    </a:p>
                  </a:txBody>
                  <a:tcPr anchor="ctr"/>
                </a:tc>
                <a:tc>
                  <a:txBody>
                    <a:bodyPr/>
                    <a:lstStyle/>
                    <a:p>
                      <a:pPr>
                        <a:buNone/>
                      </a:pPr>
                      <a:r>
                        <a:rPr lang="en-IN" b="1"/>
                        <a:t>70.92%</a:t>
                      </a:r>
                      <a:endParaRPr lang="en-IN"/>
                    </a:p>
                  </a:txBody>
                  <a:tcPr anchor="ctr"/>
                </a:tc>
                <a:extLst>
                  <a:ext uri="{0D108BD9-81ED-4DB2-BD59-A6C34878D82A}">
                    <a16:rowId xmlns:a16="http://schemas.microsoft.com/office/drawing/2014/main" val="2030071757"/>
                  </a:ext>
                </a:extLst>
              </a:tr>
              <a:tr h="275795">
                <a:tc>
                  <a:txBody>
                    <a:bodyPr/>
                    <a:lstStyle/>
                    <a:p>
                      <a:pPr>
                        <a:buNone/>
                      </a:pPr>
                      <a:r>
                        <a:rPr lang="en-IN" b="1"/>
                        <a:t>In Millions</a:t>
                      </a:r>
                      <a:endParaRPr lang="en-IN"/>
                    </a:p>
                  </a:txBody>
                  <a:tcPr anchor="ctr"/>
                </a:tc>
                <a:tc>
                  <a:txBody>
                    <a:bodyPr/>
                    <a:lstStyle/>
                    <a:p>
                      <a:pPr>
                        <a:buNone/>
                      </a:pPr>
                      <a:r>
                        <a:rPr lang="en-IN"/>
                        <a:t>₹37.62 Cr</a:t>
                      </a:r>
                    </a:p>
                  </a:txBody>
                  <a:tcPr anchor="ctr"/>
                </a:tc>
                <a:tc>
                  <a:txBody>
                    <a:bodyPr/>
                    <a:lstStyle/>
                    <a:p>
                      <a:pPr>
                        <a:buNone/>
                      </a:pPr>
                      <a:r>
                        <a:rPr lang="en-IN"/>
                        <a:t>₹10.94 Cr</a:t>
                      </a:r>
                    </a:p>
                  </a:txBody>
                  <a:tcPr anchor="ctr"/>
                </a:tc>
                <a:tc>
                  <a:txBody>
                    <a:bodyPr/>
                    <a:lstStyle/>
                    <a:p>
                      <a:pPr>
                        <a:buNone/>
                      </a:pPr>
                      <a:r>
                        <a:rPr lang="en-IN"/>
                        <a:t>₹26.68 Cr</a:t>
                      </a:r>
                    </a:p>
                  </a:txBody>
                  <a:tcPr anchor="ctr"/>
                </a:tc>
                <a:tc>
                  <a:txBody>
                    <a:bodyPr/>
                    <a:lstStyle/>
                    <a:p>
                      <a:pPr>
                        <a:buNone/>
                      </a:pPr>
                      <a:r>
                        <a:rPr lang="en-IN" b="1"/>
                        <a:t>70.92%</a:t>
                      </a:r>
                      <a:endParaRPr lang="en-IN"/>
                    </a:p>
                  </a:txBody>
                  <a:tcPr anchor="ctr"/>
                </a:tc>
                <a:extLst>
                  <a:ext uri="{0D108BD9-81ED-4DB2-BD59-A6C34878D82A}">
                    <a16:rowId xmlns:a16="http://schemas.microsoft.com/office/drawing/2014/main" val="2480737887"/>
                  </a:ext>
                </a:extLst>
              </a:tr>
              <a:tr h="275795">
                <a:tc>
                  <a:txBody>
                    <a:bodyPr/>
                    <a:lstStyle/>
                    <a:p>
                      <a:pPr>
                        <a:buNone/>
                      </a:pPr>
                      <a:r>
                        <a:rPr lang="en-IN" b="1"/>
                        <a:t>Monthly Average</a:t>
                      </a:r>
                      <a:endParaRPr lang="en-IN"/>
                    </a:p>
                  </a:txBody>
                  <a:tcPr anchor="ctr"/>
                </a:tc>
                <a:tc>
                  <a:txBody>
                    <a:bodyPr/>
                    <a:lstStyle/>
                    <a:p>
                      <a:pPr>
                        <a:buNone/>
                      </a:pPr>
                      <a:r>
                        <a:rPr lang="en-IN"/>
                        <a:t>~₹38M</a:t>
                      </a:r>
                    </a:p>
                  </a:txBody>
                  <a:tcPr anchor="ctr"/>
                </a:tc>
                <a:tc>
                  <a:txBody>
                    <a:bodyPr/>
                    <a:lstStyle/>
                    <a:p>
                      <a:pPr>
                        <a:buNone/>
                      </a:pPr>
                      <a:r>
                        <a:rPr lang="en-IN"/>
                        <a:t>~₹11M</a:t>
                      </a:r>
                    </a:p>
                  </a:txBody>
                  <a:tcPr anchor="ctr"/>
                </a:tc>
                <a:tc>
                  <a:txBody>
                    <a:bodyPr/>
                    <a:lstStyle/>
                    <a:p>
                      <a:pPr>
                        <a:buNone/>
                      </a:pPr>
                      <a:r>
                        <a:rPr lang="en-IN"/>
                        <a:t>~₹27M</a:t>
                      </a:r>
                    </a:p>
                  </a:txBody>
                  <a:tcPr anchor="ctr"/>
                </a:tc>
                <a:tc>
                  <a:txBody>
                    <a:bodyPr/>
                    <a:lstStyle/>
                    <a:p>
                      <a:pPr>
                        <a:buNone/>
                      </a:pPr>
                      <a:r>
                        <a:rPr lang="en-IN" b="1" dirty="0"/>
                        <a:t>70.92%</a:t>
                      </a:r>
                      <a:endParaRPr lang="en-IN" dirty="0"/>
                    </a:p>
                  </a:txBody>
                  <a:tcPr anchor="ctr"/>
                </a:tc>
                <a:extLst>
                  <a:ext uri="{0D108BD9-81ED-4DB2-BD59-A6C34878D82A}">
                    <a16:rowId xmlns:a16="http://schemas.microsoft.com/office/drawing/2014/main" val="3642922504"/>
                  </a:ext>
                </a:extLst>
              </a:tr>
            </a:tbl>
          </a:graphicData>
        </a:graphic>
      </p:graphicFrame>
      <p:graphicFrame>
        <p:nvGraphicFramePr>
          <p:cNvPr id="9" name="Table 8">
            <a:extLst>
              <a:ext uri="{FF2B5EF4-FFF2-40B4-BE49-F238E27FC236}">
                <a16:creationId xmlns:a16="http://schemas.microsoft.com/office/drawing/2014/main" id="{4B209C25-86EA-3CD7-4B72-ED320A44CEEC}"/>
              </a:ext>
            </a:extLst>
          </p:cNvPr>
          <p:cNvGraphicFramePr>
            <a:graphicFrameLocks noGrp="1"/>
          </p:cNvGraphicFramePr>
          <p:nvPr>
            <p:extLst>
              <p:ext uri="{D42A27DB-BD31-4B8C-83A1-F6EECF244321}">
                <p14:modId xmlns:p14="http://schemas.microsoft.com/office/powerpoint/2010/main" val="3517335968"/>
              </p:ext>
            </p:extLst>
          </p:nvPr>
        </p:nvGraphicFramePr>
        <p:xfrm>
          <a:off x="5319251" y="3659512"/>
          <a:ext cx="6626944" cy="2377440"/>
        </p:xfrm>
        <a:graphic>
          <a:graphicData uri="http://schemas.openxmlformats.org/drawingml/2006/table">
            <a:tbl>
              <a:tblPr firstRow="1" bandRow="1">
                <a:tableStyleId>{5C22544A-7EE6-4342-B048-85BDC9FD1C3A}</a:tableStyleId>
              </a:tblPr>
              <a:tblGrid>
                <a:gridCol w="3313472">
                  <a:extLst>
                    <a:ext uri="{9D8B030D-6E8A-4147-A177-3AD203B41FA5}">
                      <a16:colId xmlns:a16="http://schemas.microsoft.com/office/drawing/2014/main" val="1927482034"/>
                    </a:ext>
                  </a:extLst>
                </a:gridCol>
                <a:gridCol w="3313472">
                  <a:extLst>
                    <a:ext uri="{9D8B030D-6E8A-4147-A177-3AD203B41FA5}">
                      <a16:colId xmlns:a16="http://schemas.microsoft.com/office/drawing/2014/main" val="1320934711"/>
                    </a:ext>
                  </a:extLst>
                </a:gridCol>
              </a:tblGrid>
              <a:tr h="341659">
                <a:tc>
                  <a:txBody>
                    <a:bodyPr/>
                    <a:lstStyle/>
                    <a:p>
                      <a:pPr>
                        <a:buNone/>
                      </a:pPr>
                      <a:r>
                        <a:rPr lang="en-IN" dirty="0"/>
                        <a:t>Impact Area</a:t>
                      </a:r>
                    </a:p>
                  </a:txBody>
                  <a:tcPr anchor="ctr"/>
                </a:tc>
                <a:tc>
                  <a:txBody>
                    <a:bodyPr/>
                    <a:lstStyle/>
                    <a:p>
                      <a:pPr>
                        <a:buNone/>
                      </a:pPr>
                      <a:r>
                        <a:rPr lang="en-IN"/>
                        <a:t>Finding</a:t>
                      </a:r>
                    </a:p>
                  </a:txBody>
                  <a:tcPr anchor="ctr"/>
                </a:tc>
                <a:extLst>
                  <a:ext uri="{0D108BD9-81ED-4DB2-BD59-A6C34878D82A}">
                    <a16:rowId xmlns:a16="http://schemas.microsoft.com/office/drawing/2014/main" val="3885996927"/>
                  </a:ext>
                </a:extLst>
              </a:tr>
              <a:tr h="341659">
                <a:tc>
                  <a:txBody>
                    <a:bodyPr/>
                    <a:lstStyle/>
                    <a:p>
                      <a:pPr>
                        <a:buNone/>
                      </a:pPr>
                      <a:r>
                        <a:rPr lang="en-IN" b="1"/>
                        <a:t>Severity</a:t>
                      </a:r>
                      <a:endParaRPr lang="en-IN"/>
                    </a:p>
                  </a:txBody>
                  <a:tcPr anchor="ctr"/>
                </a:tc>
                <a:tc>
                  <a:txBody>
                    <a:bodyPr/>
                    <a:lstStyle/>
                    <a:p>
                      <a:pPr>
                        <a:buNone/>
                      </a:pPr>
                      <a:r>
                        <a:rPr lang="en-IN"/>
                        <a:t>Catastrophic - 71% revenue collapse</a:t>
                      </a:r>
                    </a:p>
                  </a:txBody>
                  <a:tcPr anchor="ctr"/>
                </a:tc>
                <a:extLst>
                  <a:ext uri="{0D108BD9-81ED-4DB2-BD59-A6C34878D82A}">
                    <a16:rowId xmlns:a16="http://schemas.microsoft.com/office/drawing/2014/main" val="3565715843"/>
                  </a:ext>
                </a:extLst>
              </a:tr>
              <a:tr h="341659">
                <a:tc>
                  <a:txBody>
                    <a:bodyPr/>
                    <a:lstStyle/>
                    <a:p>
                      <a:pPr>
                        <a:buNone/>
                      </a:pPr>
                      <a:r>
                        <a:rPr lang="en-IN" b="1"/>
                        <a:t>Absolute Loss</a:t>
                      </a:r>
                      <a:endParaRPr lang="en-IN"/>
                    </a:p>
                  </a:txBody>
                  <a:tcPr anchor="ctr"/>
                </a:tc>
                <a:tc>
                  <a:txBody>
                    <a:bodyPr/>
                    <a:lstStyle/>
                    <a:p>
                      <a:pPr>
                        <a:buNone/>
                      </a:pPr>
                      <a:r>
                        <a:rPr lang="en-IN"/>
                        <a:t>₹26.68 Crore (₹266.8 Million)</a:t>
                      </a:r>
                    </a:p>
                  </a:txBody>
                  <a:tcPr anchor="ctr"/>
                </a:tc>
                <a:extLst>
                  <a:ext uri="{0D108BD9-81ED-4DB2-BD59-A6C34878D82A}">
                    <a16:rowId xmlns:a16="http://schemas.microsoft.com/office/drawing/2014/main" val="3768738257"/>
                  </a:ext>
                </a:extLst>
              </a:tr>
              <a:tr h="341659">
                <a:tc>
                  <a:txBody>
                    <a:bodyPr/>
                    <a:lstStyle/>
                    <a:p>
                      <a:pPr>
                        <a:buNone/>
                      </a:pPr>
                      <a:r>
                        <a:rPr lang="en-IN" b="1"/>
                        <a:t>Revenue Retained</a:t>
                      </a:r>
                      <a:endParaRPr lang="en-IN"/>
                    </a:p>
                  </a:txBody>
                  <a:tcPr anchor="ctr"/>
                </a:tc>
                <a:tc>
                  <a:txBody>
                    <a:bodyPr/>
                    <a:lstStyle/>
                    <a:p>
                      <a:pPr>
                        <a:buNone/>
                      </a:pPr>
                      <a:r>
                        <a:rPr lang="en-US"/>
                        <a:t>Only 29% of pre-crisis levels</a:t>
                      </a:r>
                    </a:p>
                  </a:txBody>
                  <a:tcPr anchor="ctr"/>
                </a:tc>
                <a:extLst>
                  <a:ext uri="{0D108BD9-81ED-4DB2-BD59-A6C34878D82A}">
                    <a16:rowId xmlns:a16="http://schemas.microsoft.com/office/drawing/2014/main" val="4010036015"/>
                  </a:ext>
                </a:extLst>
              </a:tr>
              <a:tr h="597903">
                <a:tc>
                  <a:txBody>
                    <a:bodyPr/>
                    <a:lstStyle/>
                    <a:p>
                      <a:pPr>
                        <a:buNone/>
                      </a:pPr>
                      <a:r>
                        <a:rPr lang="en-IN" b="1"/>
                        <a:t>Monthly Impact</a:t>
                      </a:r>
                      <a:endParaRPr lang="en-IN"/>
                    </a:p>
                  </a:txBody>
                  <a:tcPr anchor="ctr"/>
                </a:tc>
                <a:tc>
                  <a:txBody>
                    <a:bodyPr/>
                    <a:lstStyle/>
                    <a:p>
                      <a:pPr>
                        <a:buNone/>
                      </a:pPr>
                      <a:r>
                        <a:rPr lang="en-US" dirty="0"/>
                        <a:t>From ₹38M → ₹11M (₹27M monthly loss)</a:t>
                      </a:r>
                    </a:p>
                  </a:txBody>
                  <a:tcPr anchor="ctr"/>
                </a:tc>
                <a:extLst>
                  <a:ext uri="{0D108BD9-81ED-4DB2-BD59-A6C34878D82A}">
                    <a16:rowId xmlns:a16="http://schemas.microsoft.com/office/drawing/2014/main" val="186762660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264" y="284470"/>
            <a:ext cx="10972800" cy="793069"/>
          </a:xfrm>
        </p:spPr>
        <p:txBody>
          <a:bodyPr>
            <a:normAutofit/>
          </a:bodyPr>
          <a:lstStyle/>
          <a:p>
            <a:r>
              <a:rPr lang="en-US" sz="1600" b="1" dirty="0"/>
              <a:t>Loyalty Impact: Among customers who placed five or more orders before the crisis, determine how many stopped ordering during the crisis, and out of those, how many had an average rating above 4.5?</a:t>
            </a:r>
            <a:endParaRPr sz="1600" b="1" dirty="0"/>
          </a:p>
        </p:txBody>
      </p:sp>
      <p:graphicFrame>
        <p:nvGraphicFramePr>
          <p:cNvPr id="4" name="Table 3">
            <a:extLst>
              <a:ext uri="{FF2B5EF4-FFF2-40B4-BE49-F238E27FC236}">
                <a16:creationId xmlns:a16="http://schemas.microsoft.com/office/drawing/2014/main" id="{1281967E-883F-DE7D-D05A-F8A4F3CC4AC2}"/>
              </a:ext>
            </a:extLst>
          </p:cNvPr>
          <p:cNvGraphicFramePr>
            <a:graphicFrameLocks noGrp="1"/>
          </p:cNvGraphicFramePr>
          <p:nvPr>
            <p:extLst>
              <p:ext uri="{D42A27DB-BD31-4B8C-83A1-F6EECF244321}">
                <p14:modId xmlns:p14="http://schemas.microsoft.com/office/powerpoint/2010/main" val="1424184162"/>
              </p:ext>
            </p:extLst>
          </p:nvPr>
        </p:nvGraphicFramePr>
        <p:xfrm>
          <a:off x="232696" y="2378260"/>
          <a:ext cx="4876800" cy="4297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34447002"/>
                    </a:ext>
                  </a:extLst>
                </a:gridCol>
                <a:gridCol w="1625600">
                  <a:extLst>
                    <a:ext uri="{9D8B030D-6E8A-4147-A177-3AD203B41FA5}">
                      <a16:colId xmlns:a16="http://schemas.microsoft.com/office/drawing/2014/main" val="395605105"/>
                    </a:ext>
                  </a:extLst>
                </a:gridCol>
                <a:gridCol w="1625600">
                  <a:extLst>
                    <a:ext uri="{9D8B030D-6E8A-4147-A177-3AD203B41FA5}">
                      <a16:colId xmlns:a16="http://schemas.microsoft.com/office/drawing/2014/main" val="988736099"/>
                    </a:ext>
                  </a:extLst>
                </a:gridCol>
              </a:tblGrid>
              <a:tr h="347170">
                <a:tc>
                  <a:txBody>
                    <a:bodyPr/>
                    <a:lstStyle/>
                    <a:p>
                      <a:pPr>
                        <a:buNone/>
                      </a:pPr>
                      <a:r>
                        <a:rPr lang="en-IN" dirty="0"/>
                        <a:t>Metric</a:t>
                      </a:r>
                    </a:p>
                  </a:txBody>
                  <a:tcPr anchor="ctr"/>
                </a:tc>
                <a:tc>
                  <a:txBody>
                    <a:bodyPr/>
                    <a:lstStyle/>
                    <a:p>
                      <a:pPr>
                        <a:buNone/>
                      </a:pPr>
                      <a:r>
                        <a:rPr lang="en-IN"/>
                        <a:t>Count</a:t>
                      </a:r>
                    </a:p>
                  </a:txBody>
                  <a:tcPr anchor="ctr"/>
                </a:tc>
                <a:tc>
                  <a:txBody>
                    <a:bodyPr/>
                    <a:lstStyle/>
                    <a:p>
                      <a:pPr>
                        <a:buNone/>
                      </a:pPr>
                      <a:r>
                        <a:rPr lang="en-IN"/>
                        <a:t>Percentage</a:t>
                      </a:r>
                    </a:p>
                  </a:txBody>
                  <a:tcPr anchor="ctr"/>
                </a:tc>
                <a:extLst>
                  <a:ext uri="{0D108BD9-81ED-4DB2-BD59-A6C34878D82A}">
                    <a16:rowId xmlns:a16="http://schemas.microsoft.com/office/drawing/2014/main" val="3804771535"/>
                  </a:ext>
                </a:extLst>
              </a:tr>
              <a:tr h="1112846">
                <a:tc>
                  <a:txBody>
                    <a:bodyPr/>
                    <a:lstStyle/>
                    <a:p>
                      <a:pPr>
                        <a:buNone/>
                      </a:pPr>
                      <a:r>
                        <a:rPr lang="en-US" b="1"/>
                        <a:t>Loyal Customers Pre-Crisis</a:t>
                      </a:r>
                      <a:r>
                        <a:rPr lang="en-US"/>
                        <a:t> (5+ orders)</a:t>
                      </a:r>
                    </a:p>
                  </a:txBody>
                  <a:tcPr anchor="ctr"/>
                </a:tc>
                <a:tc>
                  <a:txBody>
                    <a:bodyPr/>
                    <a:lstStyle/>
                    <a:p>
                      <a:pPr>
                        <a:buNone/>
                      </a:pPr>
                      <a:r>
                        <a:rPr lang="en-IN"/>
                        <a:t>58</a:t>
                      </a:r>
                    </a:p>
                  </a:txBody>
                  <a:tcPr anchor="ctr"/>
                </a:tc>
                <a:tc>
                  <a:txBody>
                    <a:bodyPr/>
                    <a:lstStyle/>
                    <a:p>
                      <a:pPr>
                        <a:buNone/>
                      </a:pPr>
                      <a:r>
                        <a:rPr lang="en-IN" dirty="0"/>
                        <a:t>100%</a:t>
                      </a:r>
                    </a:p>
                  </a:txBody>
                  <a:tcPr anchor="ctr"/>
                </a:tc>
                <a:extLst>
                  <a:ext uri="{0D108BD9-81ED-4DB2-BD59-A6C34878D82A}">
                    <a16:rowId xmlns:a16="http://schemas.microsoft.com/office/drawing/2014/main" val="2437239998"/>
                  </a:ext>
                </a:extLst>
              </a:tr>
              <a:tr h="856035">
                <a:tc>
                  <a:txBody>
                    <a:bodyPr/>
                    <a:lstStyle/>
                    <a:p>
                      <a:pPr>
                        <a:buNone/>
                      </a:pPr>
                      <a:r>
                        <a:rPr lang="en-IN" b="1"/>
                        <a:t>Stopped Ordering During Crisis</a:t>
                      </a:r>
                      <a:endParaRPr lang="en-IN"/>
                    </a:p>
                  </a:txBody>
                  <a:tcPr anchor="ctr"/>
                </a:tc>
                <a:tc>
                  <a:txBody>
                    <a:bodyPr/>
                    <a:lstStyle/>
                    <a:p>
                      <a:pPr>
                        <a:buNone/>
                      </a:pPr>
                      <a:r>
                        <a:rPr lang="en-IN" dirty="0"/>
                        <a:t>49</a:t>
                      </a:r>
                    </a:p>
                  </a:txBody>
                  <a:tcPr anchor="ctr"/>
                </a:tc>
                <a:tc>
                  <a:txBody>
                    <a:bodyPr/>
                    <a:lstStyle/>
                    <a:p>
                      <a:pPr>
                        <a:buNone/>
                      </a:pPr>
                      <a:r>
                        <a:rPr lang="en-IN"/>
                        <a:t>84.5%</a:t>
                      </a:r>
                    </a:p>
                  </a:txBody>
                  <a:tcPr anchor="ctr"/>
                </a:tc>
                <a:extLst>
                  <a:ext uri="{0D108BD9-81ED-4DB2-BD59-A6C34878D82A}">
                    <a16:rowId xmlns:a16="http://schemas.microsoft.com/office/drawing/2014/main" val="2715991653"/>
                  </a:ext>
                </a:extLst>
              </a:tr>
              <a:tr h="1112846">
                <a:tc>
                  <a:txBody>
                    <a:bodyPr/>
                    <a:lstStyle/>
                    <a:p>
                      <a:pPr>
                        <a:buNone/>
                      </a:pPr>
                      <a:r>
                        <a:rPr lang="en-US" b="1"/>
                        <a:t>High-Rating Stopped Customers</a:t>
                      </a:r>
                      <a:r>
                        <a:rPr lang="en-US"/>
                        <a:t> (avg rating &gt; 4.5)</a:t>
                      </a:r>
                    </a:p>
                  </a:txBody>
                  <a:tcPr anchor="ctr"/>
                </a:tc>
                <a:tc>
                  <a:txBody>
                    <a:bodyPr/>
                    <a:lstStyle/>
                    <a:p>
                      <a:pPr>
                        <a:buNone/>
                      </a:pPr>
                      <a:r>
                        <a:rPr lang="en-IN"/>
                        <a:t>26</a:t>
                      </a:r>
                    </a:p>
                  </a:txBody>
                  <a:tcPr anchor="ctr"/>
                </a:tc>
                <a:tc>
                  <a:txBody>
                    <a:bodyPr/>
                    <a:lstStyle/>
                    <a:p>
                      <a:pPr>
                        <a:buNone/>
                      </a:pPr>
                      <a:r>
                        <a:rPr lang="en-IN"/>
                        <a:t>53.1% of stopped customers</a:t>
                      </a:r>
                    </a:p>
                  </a:txBody>
                  <a:tcPr anchor="ctr"/>
                </a:tc>
                <a:extLst>
                  <a:ext uri="{0D108BD9-81ED-4DB2-BD59-A6C34878D82A}">
                    <a16:rowId xmlns:a16="http://schemas.microsoft.com/office/drawing/2014/main" val="2359594160"/>
                  </a:ext>
                </a:extLst>
              </a:tr>
              <a:tr h="599225">
                <a:tc>
                  <a:txBody>
                    <a:bodyPr/>
                    <a:lstStyle/>
                    <a:p>
                      <a:pPr>
                        <a:buNone/>
                      </a:pPr>
                      <a:r>
                        <a:rPr lang="en-IN" b="1"/>
                        <a:t>Continued Ordering</a:t>
                      </a:r>
                      <a:endParaRPr lang="en-IN"/>
                    </a:p>
                  </a:txBody>
                  <a:tcPr anchor="ctr"/>
                </a:tc>
                <a:tc>
                  <a:txBody>
                    <a:bodyPr/>
                    <a:lstStyle/>
                    <a:p>
                      <a:pPr>
                        <a:buNone/>
                      </a:pPr>
                      <a:r>
                        <a:rPr lang="en-IN"/>
                        <a:t>9</a:t>
                      </a:r>
                    </a:p>
                  </a:txBody>
                  <a:tcPr anchor="ctr"/>
                </a:tc>
                <a:tc>
                  <a:txBody>
                    <a:bodyPr/>
                    <a:lstStyle/>
                    <a:p>
                      <a:pPr>
                        <a:buNone/>
                      </a:pPr>
                      <a:r>
                        <a:rPr lang="en-IN" dirty="0"/>
                        <a:t>15.5%</a:t>
                      </a:r>
                    </a:p>
                  </a:txBody>
                  <a:tcPr anchor="ctr"/>
                </a:tc>
                <a:extLst>
                  <a:ext uri="{0D108BD9-81ED-4DB2-BD59-A6C34878D82A}">
                    <a16:rowId xmlns:a16="http://schemas.microsoft.com/office/drawing/2014/main" val="2241374801"/>
                  </a:ext>
                </a:extLst>
              </a:tr>
            </a:tbl>
          </a:graphicData>
        </a:graphic>
      </p:graphicFrame>
      <p:graphicFrame>
        <p:nvGraphicFramePr>
          <p:cNvPr id="5" name="Table 4">
            <a:extLst>
              <a:ext uri="{FF2B5EF4-FFF2-40B4-BE49-F238E27FC236}">
                <a16:creationId xmlns:a16="http://schemas.microsoft.com/office/drawing/2014/main" id="{725DF930-331B-5160-3EC8-D63AFFD6A728}"/>
              </a:ext>
            </a:extLst>
          </p:cNvPr>
          <p:cNvGraphicFramePr>
            <a:graphicFrameLocks noGrp="1"/>
          </p:cNvGraphicFramePr>
          <p:nvPr>
            <p:extLst>
              <p:ext uri="{D42A27DB-BD31-4B8C-83A1-F6EECF244321}">
                <p14:modId xmlns:p14="http://schemas.microsoft.com/office/powerpoint/2010/main" val="476238227"/>
              </p:ext>
            </p:extLst>
          </p:nvPr>
        </p:nvGraphicFramePr>
        <p:xfrm>
          <a:off x="5525730" y="2349911"/>
          <a:ext cx="6666270" cy="4296472"/>
        </p:xfrm>
        <a:graphic>
          <a:graphicData uri="http://schemas.openxmlformats.org/drawingml/2006/table">
            <a:tbl>
              <a:tblPr firstRow="1" bandRow="1">
                <a:tableStyleId>{5C22544A-7EE6-4342-B048-85BDC9FD1C3A}</a:tableStyleId>
              </a:tblPr>
              <a:tblGrid>
                <a:gridCol w="2222090">
                  <a:extLst>
                    <a:ext uri="{9D8B030D-6E8A-4147-A177-3AD203B41FA5}">
                      <a16:colId xmlns:a16="http://schemas.microsoft.com/office/drawing/2014/main" val="2387812472"/>
                    </a:ext>
                  </a:extLst>
                </a:gridCol>
                <a:gridCol w="2222090">
                  <a:extLst>
                    <a:ext uri="{9D8B030D-6E8A-4147-A177-3AD203B41FA5}">
                      <a16:colId xmlns:a16="http://schemas.microsoft.com/office/drawing/2014/main" val="1910521913"/>
                    </a:ext>
                  </a:extLst>
                </a:gridCol>
                <a:gridCol w="2222090">
                  <a:extLst>
                    <a:ext uri="{9D8B030D-6E8A-4147-A177-3AD203B41FA5}">
                      <a16:colId xmlns:a16="http://schemas.microsoft.com/office/drawing/2014/main" val="1486679158"/>
                    </a:ext>
                  </a:extLst>
                </a:gridCol>
              </a:tblGrid>
              <a:tr h="922378">
                <a:tc>
                  <a:txBody>
                    <a:bodyPr/>
                    <a:lstStyle/>
                    <a:p>
                      <a:pPr>
                        <a:buNone/>
                      </a:pPr>
                      <a:r>
                        <a:rPr lang="en-IN" dirty="0"/>
                        <a:t>Customer Status</a:t>
                      </a:r>
                    </a:p>
                  </a:txBody>
                  <a:tcPr anchor="ctr"/>
                </a:tc>
                <a:tc>
                  <a:txBody>
                    <a:bodyPr/>
                    <a:lstStyle/>
                    <a:p>
                      <a:pPr>
                        <a:buNone/>
                      </a:pPr>
                      <a:r>
                        <a:rPr lang="en-IN" dirty="0"/>
                        <a:t>Count</a:t>
                      </a:r>
                    </a:p>
                  </a:txBody>
                  <a:tcPr anchor="ctr"/>
                </a:tc>
                <a:tc>
                  <a:txBody>
                    <a:bodyPr/>
                    <a:lstStyle/>
                    <a:p>
                      <a:pPr>
                        <a:buNone/>
                      </a:pPr>
                      <a:r>
                        <a:rPr lang="en-IN"/>
                        <a:t>% of Total Loyal Customers</a:t>
                      </a:r>
                    </a:p>
                  </a:txBody>
                  <a:tcPr anchor="ctr"/>
                </a:tc>
                <a:extLst>
                  <a:ext uri="{0D108BD9-81ED-4DB2-BD59-A6C34878D82A}">
                    <a16:rowId xmlns:a16="http://schemas.microsoft.com/office/drawing/2014/main" val="2245784147"/>
                  </a:ext>
                </a:extLst>
              </a:tr>
              <a:tr h="819898">
                <a:tc>
                  <a:txBody>
                    <a:bodyPr/>
                    <a:lstStyle/>
                    <a:p>
                      <a:pPr>
                        <a:buNone/>
                      </a:pPr>
                      <a:r>
                        <a:rPr lang="en-US"/>
                        <a:t>Stopped Ordering - High Rating (&gt;4.5)</a:t>
                      </a:r>
                    </a:p>
                  </a:txBody>
                  <a:tcPr anchor="ctr"/>
                </a:tc>
                <a:tc>
                  <a:txBody>
                    <a:bodyPr/>
                    <a:lstStyle/>
                    <a:p>
                      <a:pPr>
                        <a:buNone/>
                      </a:pPr>
                      <a:r>
                        <a:rPr lang="en-IN"/>
                        <a:t>26</a:t>
                      </a:r>
                    </a:p>
                  </a:txBody>
                  <a:tcPr anchor="ctr"/>
                </a:tc>
                <a:tc>
                  <a:txBody>
                    <a:bodyPr/>
                    <a:lstStyle/>
                    <a:p>
                      <a:pPr>
                        <a:buNone/>
                      </a:pPr>
                      <a:r>
                        <a:rPr lang="en-IN"/>
                        <a:t>44.8%</a:t>
                      </a:r>
                    </a:p>
                  </a:txBody>
                  <a:tcPr anchor="ctr"/>
                </a:tc>
                <a:extLst>
                  <a:ext uri="{0D108BD9-81ED-4DB2-BD59-A6C34878D82A}">
                    <a16:rowId xmlns:a16="http://schemas.microsoft.com/office/drawing/2014/main" val="1198191834"/>
                  </a:ext>
                </a:extLst>
              </a:tr>
              <a:tr h="851380">
                <a:tc>
                  <a:txBody>
                    <a:bodyPr/>
                    <a:lstStyle/>
                    <a:p>
                      <a:pPr>
                        <a:buNone/>
                      </a:pPr>
                      <a:r>
                        <a:rPr lang="en-IN"/>
                        <a:t>Stopped Ordering - Standard Rating (≤4.5)</a:t>
                      </a:r>
                    </a:p>
                  </a:txBody>
                  <a:tcPr anchor="ctr"/>
                </a:tc>
                <a:tc>
                  <a:txBody>
                    <a:bodyPr/>
                    <a:lstStyle/>
                    <a:p>
                      <a:pPr>
                        <a:buNone/>
                      </a:pPr>
                      <a:r>
                        <a:rPr lang="en-IN"/>
                        <a:t>23</a:t>
                      </a:r>
                    </a:p>
                  </a:txBody>
                  <a:tcPr anchor="ctr"/>
                </a:tc>
                <a:tc>
                  <a:txBody>
                    <a:bodyPr/>
                    <a:lstStyle/>
                    <a:p>
                      <a:pPr>
                        <a:buNone/>
                      </a:pPr>
                      <a:r>
                        <a:rPr lang="en-IN"/>
                        <a:t>39.7%</a:t>
                      </a:r>
                    </a:p>
                  </a:txBody>
                  <a:tcPr anchor="ctr"/>
                </a:tc>
                <a:extLst>
                  <a:ext uri="{0D108BD9-81ED-4DB2-BD59-A6C34878D82A}">
                    <a16:rowId xmlns:a16="http://schemas.microsoft.com/office/drawing/2014/main" val="3485722533"/>
                  </a:ext>
                </a:extLst>
              </a:tr>
              <a:tr h="819898">
                <a:tc>
                  <a:txBody>
                    <a:bodyPr/>
                    <a:lstStyle/>
                    <a:p>
                      <a:pPr>
                        <a:buNone/>
                      </a:pPr>
                      <a:r>
                        <a:rPr lang="en-IN"/>
                        <a:t>Continued Ordering</a:t>
                      </a:r>
                    </a:p>
                  </a:txBody>
                  <a:tcPr anchor="ctr"/>
                </a:tc>
                <a:tc>
                  <a:txBody>
                    <a:bodyPr/>
                    <a:lstStyle/>
                    <a:p>
                      <a:pPr>
                        <a:buNone/>
                      </a:pPr>
                      <a:r>
                        <a:rPr lang="en-IN"/>
                        <a:t>9</a:t>
                      </a:r>
                    </a:p>
                  </a:txBody>
                  <a:tcPr anchor="ctr"/>
                </a:tc>
                <a:tc>
                  <a:txBody>
                    <a:bodyPr/>
                    <a:lstStyle/>
                    <a:p>
                      <a:pPr>
                        <a:buNone/>
                      </a:pPr>
                      <a:r>
                        <a:rPr lang="en-IN"/>
                        <a:t>15.5%</a:t>
                      </a:r>
                    </a:p>
                  </a:txBody>
                  <a:tcPr anchor="ctr"/>
                </a:tc>
                <a:extLst>
                  <a:ext uri="{0D108BD9-81ED-4DB2-BD59-A6C34878D82A}">
                    <a16:rowId xmlns:a16="http://schemas.microsoft.com/office/drawing/2014/main" val="3848683370"/>
                  </a:ext>
                </a:extLst>
              </a:tr>
              <a:tr h="819898">
                <a:tc>
                  <a:txBody>
                    <a:bodyPr/>
                    <a:lstStyle/>
                    <a:p>
                      <a:pPr>
                        <a:buNone/>
                      </a:pPr>
                      <a:r>
                        <a:rPr lang="en-IN" b="1"/>
                        <a:t>Total Loyal Customers</a:t>
                      </a:r>
                      <a:endParaRPr lang="en-IN"/>
                    </a:p>
                  </a:txBody>
                  <a:tcPr anchor="ctr"/>
                </a:tc>
                <a:tc>
                  <a:txBody>
                    <a:bodyPr/>
                    <a:lstStyle/>
                    <a:p>
                      <a:pPr>
                        <a:buNone/>
                      </a:pPr>
                      <a:r>
                        <a:rPr lang="en-IN" b="1"/>
                        <a:t>58</a:t>
                      </a:r>
                      <a:endParaRPr lang="en-IN"/>
                    </a:p>
                  </a:txBody>
                  <a:tcPr anchor="ctr"/>
                </a:tc>
                <a:tc>
                  <a:txBody>
                    <a:bodyPr/>
                    <a:lstStyle/>
                    <a:p>
                      <a:pPr>
                        <a:buNone/>
                      </a:pPr>
                      <a:r>
                        <a:rPr lang="en-IN" b="1" dirty="0"/>
                        <a:t>100%</a:t>
                      </a:r>
                      <a:endParaRPr lang="en-IN" dirty="0"/>
                    </a:p>
                  </a:txBody>
                  <a:tcPr anchor="ctr"/>
                </a:tc>
                <a:extLst>
                  <a:ext uri="{0D108BD9-81ED-4DB2-BD59-A6C34878D82A}">
                    <a16:rowId xmlns:a16="http://schemas.microsoft.com/office/drawing/2014/main" val="1912378682"/>
                  </a:ext>
                </a:extLst>
              </a:tr>
            </a:tbl>
          </a:graphicData>
        </a:graphic>
      </p:graphicFrame>
      <p:sp>
        <p:nvSpPr>
          <p:cNvPr id="6" name="Rectangle 1">
            <a:extLst>
              <a:ext uri="{FF2B5EF4-FFF2-40B4-BE49-F238E27FC236}">
                <a16:creationId xmlns:a16="http://schemas.microsoft.com/office/drawing/2014/main" id="{A68C8B28-903F-C38F-9C39-9865555674FD}"/>
              </a:ext>
            </a:extLst>
          </p:cNvPr>
          <p:cNvSpPr>
            <a:spLocks noGrp="1" noChangeArrowheads="1"/>
          </p:cNvSpPr>
          <p:nvPr>
            <p:ph idx="1"/>
          </p:nvPr>
        </p:nvSpPr>
        <p:spPr bwMode="auto">
          <a:xfrm>
            <a:off x="501445" y="1324897"/>
            <a:ext cx="109728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84.5% attrition rate</a:t>
            </a:r>
            <a:r>
              <a:rPr kumimoji="0" lang="en-US" altLang="en-US" sz="1800" b="0" i="0" u="none" strike="noStrike" cap="none" normalizeH="0" baseline="0" dirty="0">
                <a:ln>
                  <a:noFill/>
                </a:ln>
                <a:solidFill>
                  <a:schemeClr val="tx1"/>
                </a:solidFill>
                <a:effectLst/>
                <a:latin typeface="Arial" panose="020B0604020202020204" pitchFamily="34" charset="0"/>
              </a:rPr>
              <a:t> among the most loyal customer segment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Over half</a:t>
            </a:r>
            <a:r>
              <a:rPr kumimoji="0" lang="en-US" altLang="en-US" sz="1800" b="0" i="0" u="none" strike="noStrike" cap="none" normalizeH="0" baseline="0" dirty="0">
                <a:ln>
                  <a:noFill/>
                </a:ln>
                <a:solidFill>
                  <a:schemeClr val="tx1"/>
                </a:solidFill>
                <a:effectLst/>
                <a:latin typeface="Arial" panose="020B0604020202020204" pitchFamily="34" charset="0"/>
              </a:rPr>
              <a:t> (53%) of churned customers were premium high-rating customers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Only </a:t>
            </a:r>
            <a:r>
              <a:rPr kumimoji="0" lang="en-US" altLang="en-US" sz="1800" b="1" i="0" u="none" strike="noStrike" cap="none" normalizeH="0" baseline="0" dirty="0">
                <a:ln>
                  <a:noFill/>
                </a:ln>
                <a:solidFill>
                  <a:schemeClr val="tx1"/>
                </a:solidFill>
                <a:effectLst/>
                <a:latin typeface="Arial" panose="020B0604020202020204" pitchFamily="34" charset="0"/>
              </a:rPr>
              <a:t>15.5%</a:t>
            </a:r>
            <a:r>
              <a:rPr kumimoji="0" lang="en-US" altLang="en-US" sz="1800" b="0" i="0" u="none" strike="noStrike" cap="none" normalizeH="0" baseline="0" dirty="0">
                <a:ln>
                  <a:noFill/>
                </a:ln>
                <a:solidFill>
                  <a:schemeClr val="tx1"/>
                </a:solidFill>
                <a:effectLst/>
                <a:latin typeface="Arial" panose="020B0604020202020204" pitchFamily="34" charset="0"/>
              </a:rPr>
              <a:t> of loyal customers continued ordering through the crisis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High-rating customer loss represents the most valuable segment churned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490" y="638405"/>
            <a:ext cx="10972800" cy="686855"/>
          </a:xfrm>
        </p:spPr>
        <p:txBody>
          <a:bodyPr>
            <a:normAutofit fontScale="90000"/>
          </a:bodyPr>
          <a:lstStyle/>
          <a:p>
            <a:pPr algn="l"/>
            <a:r>
              <a:rPr lang="en-US" sz="2000" b="1" dirty="0"/>
              <a:t>Customer Lifetime Decline: Which high-value customers (top 5% by total </a:t>
            </a:r>
            <a:br>
              <a:rPr lang="en-US" sz="2000" dirty="0"/>
            </a:br>
            <a:r>
              <a:rPr lang="en-US" sz="2000" b="1" dirty="0"/>
              <a:t>spend before the crisis) showed the largest drop in order frequency and ratings </a:t>
            </a:r>
            <a:br>
              <a:rPr lang="en-US" sz="2000" dirty="0"/>
            </a:br>
            <a:r>
              <a:rPr lang="en-US" sz="2000" b="1" dirty="0"/>
              <a:t>during the crisis? What common patterns (e.g., location, cuisine preference, </a:t>
            </a:r>
            <a:br>
              <a:rPr lang="en-US" dirty="0"/>
            </a:br>
            <a:r>
              <a:rPr lang="en-US" sz="2000" b="1" dirty="0"/>
              <a:t>delivery delays) do they share?</a:t>
            </a:r>
            <a:br>
              <a:rPr lang="en-US" dirty="0"/>
            </a:br>
            <a:endParaRPr dirty="0"/>
          </a:p>
        </p:txBody>
      </p:sp>
      <p:sp>
        <p:nvSpPr>
          <p:cNvPr id="5" name="TextBox 4">
            <a:extLst>
              <a:ext uri="{FF2B5EF4-FFF2-40B4-BE49-F238E27FC236}">
                <a16:creationId xmlns:a16="http://schemas.microsoft.com/office/drawing/2014/main" id="{056DDF74-8E31-12DA-B76A-450EDC3E004F}"/>
              </a:ext>
            </a:extLst>
          </p:cNvPr>
          <p:cNvSpPr txBox="1"/>
          <p:nvPr/>
        </p:nvSpPr>
        <p:spPr>
          <a:xfrm>
            <a:off x="501445" y="1230869"/>
            <a:ext cx="6096000" cy="369332"/>
          </a:xfrm>
          <a:prstGeom prst="rect">
            <a:avLst/>
          </a:prstGeom>
          <a:noFill/>
        </p:spPr>
        <p:txBody>
          <a:bodyPr wrap="square">
            <a:spAutoFit/>
          </a:bodyPr>
          <a:lstStyle/>
          <a:p>
            <a:r>
              <a:rPr lang="en-US" b="1" dirty="0"/>
              <a:t>Top 5% High-Value Customers - Complete Abandonment</a:t>
            </a:r>
            <a:endParaRPr lang="en-IN" b="1" dirty="0"/>
          </a:p>
        </p:txBody>
      </p:sp>
      <p:graphicFrame>
        <p:nvGraphicFramePr>
          <p:cNvPr id="8" name="Table 7">
            <a:extLst>
              <a:ext uri="{FF2B5EF4-FFF2-40B4-BE49-F238E27FC236}">
                <a16:creationId xmlns:a16="http://schemas.microsoft.com/office/drawing/2014/main" id="{072859B4-3539-57F5-87D5-D14A08705981}"/>
              </a:ext>
            </a:extLst>
          </p:cNvPr>
          <p:cNvGraphicFramePr>
            <a:graphicFrameLocks noGrp="1"/>
          </p:cNvGraphicFramePr>
          <p:nvPr>
            <p:extLst>
              <p:ext uri="{D42A27DB-BD31-4B8C-83A1-F6EECF244321}">
                <p14:modId xmlns:p14="http://schemas.microsoft.com/office/powerpoint/2010/main" val="803510213"/>
              </p:ext>
            </p:extLst>
          </p:nvPr>
        </p:nvGraphicFramePr>
        <p:xfrm>
          <a:off x="213032" y="1646657"/>
          <a:ext cx="4968568" cy="4480560"/>
        </p:xfrm>
        <a:graphic>
          <a:graphicData uri="http://schemas.openxmlformats.org/drawingml/2006/table">
            <a:tbl>
              <a:tblPr firstRow="1" bandRow="1">
                <a:tableStyleId>{5C22544A-7EE6-4342-B048-85BDC9FD1C3A}</a:tableStyleId>
              </a:tblPr>
              <a:tblGrid>
                <a:gridCol w="1242142">
                  <a:extLst>
                    <a:ext uri="{9D8B030D-6E8A-4147-A177-3AD203B41FA5}">
                      <a16:colId xmlns:a16="http://schemas.microsoft.com/office/drawing/2014/main" val="24917923"/>
                    </a:ext>
                  </a:extLst>
                </a:gridCol>
                <a:gridCol w="1242142">
                  <a:extLst>
                    <a:ext uri="{9D8B030D-6E8A-4147-A177-3AD203B41FA5}">
                      <a16:colId xmlns:a16="http://schemas.microsoft.com/office/drawing/2014/main" val="636960202"/>
                    </a:ext>
                  </a:extLst>
                </a:gridCol>
                <a:gridCol w="1242142">
                  <a:extLst>
                    <a:ext uri="{9D8B030D-6E8A-4147-A177-3AD203B41FA5}">
                      <a16:colId xmlns:a16="http://schemas.microsoft.com/office/drawing/2014/main" val="969926566"/>
                    </a:ext>
                  </a:extLst>
                </a:gridCol>
                <a:gridCol w="1242142">
                  <a:extLst>
                    <a:ext uri="{9D8B030D-6E8A-4147-A177-3AD203B41FA5}">
                      <a16:colId xmlns:a16="http://schemas.microsoft.com/office/drawing/2014/main" val="2354737207"/>
                    </a:ext>
                  </a:extLst>
                </a:gridCol>
              </a:tblGrid>
              <a:tr h="676129">
                <a:tc>
                  <a:txBody>
                    <a:bodyPr/>
                    <a:lstStyle/>
                    <a:p>
                      <a:pPr>
                        <a:buNone/>
                      </a:pPr>
                      <a:r>
                        <a:rPr lang="en-IN" dirty="0"/>
                        <a:t>Customer ID</a:t>
                      </a:r>
                    </a:p>
                  </a:txBody>
                  <a:tcPr anchor="ctr"/>
                </a:tc>
                <a:tc>
                  <a:txBody>
                    <a:bodyPr/>
                    <a:lstStyle/>
                    <a:p>
                      <a:pPr>
                        <a:buNone/>
                      </a:pPr>
                      <a:r>
                        <a:rPr lang="en-IN"/>
                        <a:t>Order Frequency Drop</a:t>
                      </a:r>
                    </a:p>
                  </a:txBody>
                  <a:tcPr anchor="ctr"/>
                </a:tc>
                <a:tc>
                  <a:txBody>
                    <a:bodyPr/>
                    <a:lstStyle/>
                    <a:p>
                      <a:pPr>
                        <a:buNone/>
                      </a:pPr>
                      <a:r>
                        <a:rPr lang="en-IN"/>
                        <a:t>Rating Before Crisis</a:t>
                      </a:r>
                    </a:p>
                  </a:txBody>
                  <a:tcPr anchor="ctr"/>
                </a:tc>
                <a:tc>
                  <a:txBody>
                    <a:bodyPr/>
                    <a:lstStyle/>
                    <a:p>
                      <a:pPr>
                        <a:buNone/>
                      </a:pPr>
                      <a:r>
                        <a:rPr lang="en-IN"/>
                        <a:t>Total Spend Pre-Crisis (₹)</a:t>
                      </a:r>
                    </a:p>
                  </a:txBody>
                  <a:tcPr anchor="ctr"/>
                </a:tc>
                <a:extLst>
                  <a:ext uri="{0D108BD9-81ED-4DB2-BD59-A6C34878D82A}">
                    <a16:rowId xmlns:a16="http://schemas.microsoft.com/office/drawing/2014/main" val="3069252832"/>
                  </a:ext>
                </a:extLst>
              </a:tr>
              <a:tr h="270451">
                <a:tc>
                  <a:txBody>
                    <a:bodyPr/>
                    <a:lstStyle/>
                    <a:p>
                      <a:pPr>
                        <a:buNone/>
                      </a:pPr>
                      <a:r>
                        <a:rPr lang="en-IN"/>
                        <a:t>CUST007724</a:t>
                      </a:r>
                    </a:p>
                  </a:txBody>
                  <a:tcPr anchor="ctr"/>
                </a:tc>
                <a:tc>
                  <a:txBody>
                    <a:bodyPr/>
                    <a:lstStyle/>
                    <a:p>
                      <a:pPr>
                        <a:buNone/>
                      </a:pPr>
                      <a:r>
                        <a:rPr lang="en-IN"/>
                        <a:t>100%</a:t>
                      </a:r>
                    </a:p>
                  </a:txBody>
                  <a:tcPr anchor="ctr"/>
                </a:tc>
                <a:tc>
                  <a:txBody>
                    <a:bodyPr/>
                    <a:lstStyle/>
                    <a:p>
                      <a:pPr>
                        <a:buNone/>
                      </a:pPr>
                      <a:r>
                        <a:rPr lang="en-IN"/>
                        <a:t>4.40</a:t>
                      </a:r>
                    </a:p>
                  </a:txBody>
                  <a:tcPr anchor="ctr"/>
                </a:tc>
                <a:tc>
                  <a:txBody>
                    <a:bodyPr/>
                    <a:lstStyle/>
                    <a:p>
                      <a:pPr>
                        <a:buNone/>
                      </a:pPr>
                      <a:r>
                        <a:rPr lang="en-IN"/>
                        <a:t>2,715.18</a:t>
                      </a:r>
                    </a:p>
                  </a:txBody>
                  <a:tcPr anchor="ctr"/>
                </a:tc>
                <a:extLst>
                  <a:ext uri="{0D108BD9-81ED-4DB2-BD59-A6C34878D82A}">
                    <a16:rowId xmlns:a16="http://schemas.microsoft.com/office/drawing/2014/main" val="3015459285"/>
                  </a:ext>
                </a:extLst>
              </a:tr>
              <a:tr h="270451">
                <a:tc>
                  <a:txBody>
                    <a:bodyPr/>
                    <a:lstStyle/>
                    <a:p>
                      <a:pPr>
                        <a:buNone/>
                      </a:pPr>
                      <a:r>
                        <a:rPr lang="en-IN"/>
                        <a:t>CUST179266</a:t>
                      </a:r>
                    </a:p>
                  </a:txBody>
                  <a:tcPr anchor="ctr"/>
                </a:tc>
                <a:tc>
                  <a:txBody>
                    <a:bodyPr/>
                    <a:lstStyle/>
                    <a:p>
                      <a:pPr>
                        <a:buNone/>
                      </a:pPr>
                      <a:r>
                        <a:rPr lang="en-IN"/>
                        <a:t>100%</a:t>
                      </a:r>
                    </a:p>
                  </a:txBody>
                  <a:tcPr anchor="ctr"/>
                </a:tc>
                <a:tc>
                  <a:txBody>
                    <a:bodyPr/>
                    <a:lstStyle/>
                    <a:p>
                      <a:pPr>
                        <a:buNone/>
                      </a:pPr>
                      <a:r>
                        <a:rPr lang="en-IN"/>
                        <a:t>4.60</a:t>
                      </a:r>
                    </a:p>
                  </a:txBody>
                  <a:tcPr anchor="ctr"/>
                </a:tc>
                <a:tc>
                  <a:txBody>
                    <a:bodyPr/>
                    <a:lstStyle/>
                    <a:p>
                      <a:pPr>
                        <a:buNone/>
                      </a:pPr>
                      <a:r>
                        <a:rPr lang="en-IN"/>
                        <a:t>2,404.05</a:t>
                      </a:r>
                    </a:p>
                  </a:txBody>
                  <a:tcPr anchor="ctr"/>
                </a:tc>
                <a:extLst>
                  <a:ext uri="{0D108BD9-81ED-4DB2-BD59-A6C34878D82A}">
                    <a16:rowId xmlns:a16="http://schemas.microsoft.com/office/drawing/2014/main" val="32393813"/>
                  </a:ext>
                </a:extLst>
              </a:tr>
              <a:tr h="270451">
                <a:tc>
                  <a:txBody>
                    <a:bodyPr/>
                    <a:lstStyle/>
                    <a:p>
                      <a:pPr>
                        <a:buNone/>
                      </a:pPr>
                      <a:r>
                        <a:rPr lang="en-IN"/>
                        <a:t>CUST125990</a:t>
                      </a:r>
                    </a:p>
                  </a:txBody>
                  <a:tcPr anchor="ctr"/>
                </a:tc>
                <a:tc>
                  <a:txBody>
                    <a:bodyPr/>
                    <a:lstStyle/>
                    <a:p>
                      <a:pPr>
                        <a:buNone/>
                      </a:pPr>
                      <a:r>
                        <a:rPr lang="en-IN"/>
                        <a:t>100%</a:t>
                      </a:r>
                    </a:p>
                  </a:txBody>
                  <a:tcPr anchor="ctr"/>
                </a:tc>
                <a:tc>
                  <a:txBody>
                    <a:bodyPr/>
                    <a:lstStyle/>
                    <a:p>
                      <a:pPr>
                        <a:buNone/>
                      </a:pPr>
                      <a:r>
                        <a:rPr lang="en-IN"/>
                        <a:t>4.70</a:t>
                      </a:r>
                    </a:p>
                  </a:txBody>
                  <a:tcPr anchor="ctr"/>
                </a:tc>
                <a:tc>
                  <a:txBody>
                    <a:bodyPr/>
                    <a:lstStyle/>
                    <a:p>
                      <a:pPr>
                        <a:buNone/>
                      </a:pPr>
                      <a:r>
                        <a:rPr lang="en-IN"/>
                        <a:t>2,403.16</a:t>
                      </a:r>
                    </a:p>
                  </a:txBody>
                  <a:tcPr anchor="ctr"/>
                </a:tc>
                <a:extLst>
                  <a:ext uri="{0D108BD9-81ED-4DB2-BD59-A6C34878D82A}">
                    <a16:rowId xmlns:a16="http://schemas.microsoft.com/office/drawing/2014/main" val="1685474050"/>
                  </a:ext>
                </a:extLst>
              </a:tr>
              <a:tr h="270451">
                <a:tc>
                  <a:txBody>
                    <a:bodyPr/>
                    <a:lstStyle/>
                    <a:p>
                      <a:pPr>
                        <a:buNone/>
                      </a:pPr>
                      <a:r>
                        <a:rPr lang="en-IN"/>
                        <a:t>CUST163628</a:t>
                      </a:r>
                    </a:p>
                  </a:txBody>
                  <a:tcPr anchor="ctr"/>
                </a:tc>
                <a:tc>
                  <a:txBody>
                    <a:bodyPr/>
                    <a:lstStyle/>
                    <a:p>
                      <a:pPr>
                        <a:buNone/>
                      </a:pPr>
                      <a:r>
                        <a:rPr lang="en-IN"/>
                        <a:t>100%</a:t>
                      </a:r>
                    </a:p>
                  </a:txBody>
                  <a:tcPr anchor="ctr"/>
                </a:tc>
                <a:tc>
                  <a:txBody>
                    <a:bodyPr/>
                    <a:lstStyle/>
                    <a:p>
                      <a:pPr>
                        <a:buNone/>
                      </a:pPr>
                      <a:r>
                        <a:rPr lang="en-IN"/>
                        <a:t>4.75</a:t>
                      </a:r>
                    </a:p>
                  </a:txBody>
                  <a:tcPr anchor="ctr"/>
                </a:tc>
                <a:tc>
                  <a:txBody>
                    <a:bodyPr/>
                    <a:lstStyle/>
                    <a:p>
                      <a:pPr>
                        <a:buNone/>
                      </a:pPr>
                      <a:r>
                        <a:rPr lang="en-IN"/>
                        <a:t>2,397.56</a:t>
                      </a:r>
                    </a:p>
                  </a:txBody>
                  <a:tcPr anchor="ctr"/>
                </a:tc>
                <a:extLst>
                  <a:ext uri="{0D108BD9-81ED-4DB2-BD59-A6C34878D82A}">
                    <a16:rowId xmlns:a16="http://schemas.microsoft.com/office/drawing/2014/main" val="633922728"/>
                  </a:ext>
                </a:extLst>
              </a:tr>
              <a:tr h="270451">
                <a:tc>
                  <a:txBody>
                    <a:bodyPr/>
                    <a:lstStyle/>
                    <a:p>
                      <a:pPr>
                        <a:buNone/>
                      </a:pPr>
                      <a:r>
                        <a:rPr lang="en-IN"/>
                        <a:t>CUST165515</a:t>
                      </a:r>
                    </a:p>
                  </a:txBody>
                  <a:tcPr anchor="ctr"/>
                </a:tc>
                <a:tc>
                  <a:txBody>
                    <a:bodyPr/>
                    <a:lstStyle/>
                    <a:p>
                      <a:pPr>
                        <a:buNone/>
                      </a:pPr>
                      <a:r>
                        <a:rPr lang="en-IN"/>
                        <a:t>100%</a:t>
                      </a:r>
                    </a:p>
                  </a:txBody>
                  <a:tcPr anchor="ctr"/>
                </a:tc>
                <a:tc>
                  <a:txBody>
                    <a:bodyPr/>
                    <a:lstStyle/>
                    <a:p>
                      <a:pPr>
                        <a:buNone/>
                      </a:pPr>
                      <a:r>
                        <a:rPr lang="en-IN"/>
                        <a:t>4.95</a:t>
                      </a:r>
                    </a:p>
                  </a:txBody>
                  <a:tcPr anchor="ctr"/>
                </a:tc>
                <a:tc>
                  <a:txBody>
                    <a:bodyPr/>
                    <a:lstStyle/>
                    <a:p>
                      <a:pPr>
                        <a:buNone/>
                      </a:pPr>
                      <a:r>
                        <a:rPr lang="en-IN"/>
                        <a:t>2,349.96</a:t>
                      </a:r>
                    </a:p>
                  </a:txBody>
                  <a:tcPr anchor="ctr"/>
                </a:tc>
                <a:extLst>
                  <a:ext uri="{0D108BD9-81ED-4DB2-BD59-A6C34878D82A}">
                    <a16:rowId xmlns:a16="http://schemas.microsoft.com/office/drawing/2014/main" val="1299239403"/>
                  </a:ext>
                </a:extLst>
              </a:tr>
              <a:tr h="270451">
                <a:tc>
                  <a:txBody>
                    <a:bodyPr/>
                    <a:lstStyle/>
                    <a:p>
                      <a:pPr>
                        <a:buNone/>
                      </a:pPr>
                      <a:r>
                        <a:rPr lang="en-IN" b="1"/>
                        <a:t>Total</a:t>
                      </a:r>
                      <a:endParaRPr lang="en-IN"/>
                    </a:p>
                  </a:txBody>
                  <a:tcPr anchor="ctr"/>
                </a:tc>
                <a:tc>
                  <a:txBody>
                    <a:bodyPr/>
                    <a:lstStyle/>
                    <a:p>
                      <a:pPr>
                        <a:buNone/>
                      </a:pPr>
                      <a:r>
                        <a:rPr lang="en-IN" b="1"/>
                        <a:t>100%</a:t>
                      </a:r>
                      <a:endParaRPr lang="en-IN"/>
                    </a:p>
                  </a:txBody>
                  <a:tcPr anchor="ctr"/>
                </a:tc>
                <a:tc>
                  <a:txBody>
                    <a:bodyPr/>
                    <a:lstStyle/>
                    <a:p>
                      <a:pPr>
                        <a:buNone/>
                      </a:pPr>
                      <a:r>
                        <a:rPr lang="en-IN" b="1"/>
                        <a:t>4.71 avg</a:t>
                      </a:r>
                      <a:endParaRPr lang="en-IN"/>
                    </a:p>
                  </a:txBody>
                  <a:tcPr anchor="ctr"/>
                </a:tc>
                <a:tc>
                  <a:txBody>
                    <a:bodyPr/>
                    <a:lstStyle/>
                    <a:p>
                      <a:pPr>
                        <a:buNone/>
                      </a:pPr>
                      <a:r>
                        <a:rPr lang="en-IN" b="1" dirty="0"/>
                        <a:t>₹12,269.91</a:t>
                      </a:r>
                      <a:endParaRPr lang="en-IN" dirty="0"/>
                    </a:p>
                  </a:txBody>
                  <a:tcPr anchor="ctr"/>
                </a:tc>
                <a:extLst>
                  <a:ext uri="{0D108BD9-81ED-4DB2-BD59-A6C34878D82A}">
                    <a16:rowId xmlns:a16="http://schemas.microsoft.com/office/drawing/2014/main" val="388793393"/>
                  </a:ext>
                </a:extLst>
              </a:tr>
            </a:tbl>
          </a:graphicData>
        </a:graphic>
      </p:graphicFrame>
      <p:sp>
        <p:nvSpPr>
          <p:cNvPr id="10" name="TextBox 9">
            <a:extLst>
              <a:ext uri="{FF2B5EF4-FFF2-40B4-BE49-F238E27FC236}">
                <a16:creationId xmlns:a16="http://schemas.microsoft.com/office/drawing/2014/main" id="{C2EB70FA-E3FD-D7A3-B64E-851D8EAE7423}"/>
              </a:ext>
            </a:extLst>
          </p:cNvPr>
          <p:cNvSpPr txBox="1"/>
          <p:nvPr/>
        </p:nvSpPr>
        <p:spPr>
          <a:xfrm>
            <a:off x="6263149" y="1663616"/>
            <a:ext cx="6096000" cy="369332"/>
          </a:xfrm>
          <a:prstGeom prst="rect">
            <a:avLst/>
          </a:prstGeom>
          <a:noFill/>
        </p:spPr>
        <p:txBody>
          <a:bodyPr wrap="square">
            <a:spAutoFit/>
          </a:bodyPr>
          <a:lstStyle/>
          <a:p>
            <a:r>
              <a:rPr lang="en-US" b="1" dirty="0"/>
              <a:t>Geographic Decline Pattern - Major Metro Impact</a:t>
            </a:r>
            <a:endParaRPr lang="en-IN" b="1" dirty="0"/>
          </a:p>
        </p:txBody>
      </p:sp>
      <p:graphicFrame>
        <p:nvGraphicFramePr>
          <p:cNvPr id="11" name="Table 10">
            <a:extLst>
              <a:ext uri="{FF2B5EF4-FFF2-40B4-BE49-F238E27FC236}">
                <a16:creationId xmlns:a16="http://schemas.microsoft.com/office/drawing/2014/main" id="{731A3FE8-718F-9F8E-2D00-68EB01186887}"/>
              </a:ext>
            </a:extLst>
          </p:cNvPr>
          <p:cNvGraphicFramePr>
            <a:graphicFrameLocks noGrp="1"/>
          </p:cNvGraphicFramePr>
          <p:nvPr>
            <p:extLst>
              <p:ext uri="{D42A27DB-BD31-4B8C-83A1-F6EECF244321}">
                <p14:modId xmlns:p14="http://schemas.microsoft.com/office/powerpoint/2010/main" val="971196144"/>
              </p:ext>
            </p:extLst>
          </p:nvPr>
        </p:nvGraphicFramePr>
        <p:xfrm>
          <a:off x="5355303" y="2098274"/>
          <a:ext cx="6315588" cy="3840480"/>
        </p:xfrm>
        <a:graphic>
          <a:graphicData uri="http://schemas.openxmlformats.org/drawingml/2006/table">
            <a:tbl>
              <a:tblPr firstRow="1" bandRow="1">
                <a:tableStyleId>{5C22544A-7EE6-4342-B048-85BDC9FD1C3A}</a:tableStyleId>
              </a:tblPr>
              <a:tblGrid>
                <a:gridCol w="1578897">
                  <a:extLst>
                    <a:ext uri="{9D8B030D-6E8A-4147-A177-3AD203B41FA5}">
                      <a16:colId xmlns:a16="http://schemas.microsoft.com/office/drawing/2014/main" val="3027409881"/>
                    </a:ext>
                  </a:extLst>
                </a:gridCol>
                <a:gridCol w="1578897">
                  <a:extLst>
                    <a:ext uri="{9D8B030D-6E8A-4147-A177-3AD203B41FA5}">
                      <a16:colId xmlns:a16="http://schemas.microsoft.com/office/drawing/2014/main" val="1941190596"/>
                    </a:ext>
                  </a:extLst>
                </a:gridCol>
                <a:gridCol w="1578897">
                  <a:extLst>
                    <a:ext uri="{9D8B030D-6E8A-4147-A177-3AD203B41FA5}">
                      <a16:colId xmlns:a16="http://schemas.microsoft.com/office/drawing/2014/main" val="3594666948"/>
                    </a:ext>
                  </a:extLst>
                </a:gridCol>
                <a:gridCol w="1578897">
                  <a:extLst>
                    <a:ext uri="{9D8B030D-6E8A-4147-A177-3AD203B41FA5}">
                      <a16:colId xmlns:a16="http://schemas.microsoft.com/office/drawing/2014/main" val="2109450167"/>
                    </a:ext>
                  </a:extLst>
                </a:gridCol>
              </a:tblGrid>
              <a:tr h="590804">
                <a:tc>
                  <a:txBody>
                    <a:bodyPr/>
                    <a:lstStyle/>
                    <a:p>
                      <a:pPr>
                        <a:buNone/>
                      </a:pPr>
                      <a:r>
                        <a:rPr lang="en-IN" dirty="0"/>
                        <a:t>City</a:t>
                      </a:r>
                    </a:p>
                  </a:txBody>
                  <a:tcPr anchor="ctr"/>
                </a:tc>
                <a:tc>
                  <a:txBody>
                    <a:bodyPr/>
                    <a:lstStyle/>
                    <a:p>
                      <a:pPr>
                        <a:buNone/>
                      </a:pPr>
                      <a:r>
                        <a:rPr lang="en-IN"/>
                        <a:t>Order Frequency Drop</a:t>
                      </a:r>
                    </a:p>
                  </a:txBody>
                  <a:tcPr anchor="ctr"/>
                </a:tc>
                <a:tc>
                  <a:txBody>
                    <a:bodyPr/>
                    <a:lstStyle/>
                    <a:p>
                      <a:pPr>
                        <a:buNone/>
                      </a:pPr>
                      <a:r>
                        <a:rPr lang="en-IN"/>
                        <a:t>Rating Decline</a:t>
                      </a:r>
                    </a:p>
                  </a:txBody>
                  <a:tcPr anchor="ctr"/>
                </a:tc>
                <a:tc>
                  <a:txBody>
                    <a:bodyPr/>
                    <a:lstStyle/>
                    <a:p>
                      <a:pPr>
                        <a:buNone/>
                      </a:pPr>
                      <a:r>
                        <a:rPr lang="en-IN"/>
                        <a:t>Impact Level</a:t>
                      </a:r>
                    </a:p>
                  </a:txBody>
                  <a:tcPr anchor="ctr"/>
                </a:tc>
                <a:extLst>
                  <a:ext uri="{0D108BD9-81ED-4DB2-BD59-A6C34878D82A}">
                    <a16:rowId xmlns:a16="http://schemas.microsoft.com/office/drawing/2014/main" val="2104943361"/>
                  </a:ext>
                </a:extLst>
              </a:tr>
              <a:tr h="342291">
                <a:tc>
                  <a:txBody>
                    <a:bodyPr/>
                    <a:lstStyle/>
                    <a:p>
                      <a:pPr>
                        <a:buNone/>
                      </a:pPr>
                      <a:r>
                        <a:rPr lang="en-IN"/>
                        <a:t>Bengaluru</a:t>
                      </a:r>
                    </a:p>
                  </a:txBody>
                  <a:tcPr anchor="ctr"/>
                </a:tc>
                <a:tc>
                  <a:txBody>
                    <a:bodyPr/>
                    <a:lstStyle/>
                    <a:p>
                      <a:pPr>
                        <a:buNone/>
                      </a:pPr>
                      <a:r>
                        <a:rPr lang="en-IN"/>
                        <a:t>70%</a:t>
                      </a:r>
                    </a:p>
                  </a:txBody>
                  <a:tcPr anchor="ctr"/>
                </a:tc>
                <a:tc>
                  <a:txBody>
                    <a:bodyPr/>
                    <a:lstStyle/>
                    <a:p>
                      <a:pPr>
                        <a:buNone/>
                      </a:pPr>
                      <a:r>
                        <a:rPr lang="en-IN"/>
                        <a:t>1.06 points</a:t>
                      </a:r>
                    </a:p>
                  </a:txBody>
                  <a:tcPr anchor="ctr"/>
                </a:tc>
                <a:tc>
                  <a:txBody>
                    <a:bodyPr/>
                    <a:lstStyle/>
                    <a:p>
                      <a:pPr>
                        <a:buNone/>
                      </a:pPr>
                      <a:r>
                        <a:rPr lang="en-IN"/>
                        <a:t>Highest</a:t>
                      </a:r>
                    </a:p>
                  </a:txBody>
                  <a:tcPr anchor="ctr"/>
                </a:tc>
                <a:extLst>
                  <a:ext uri="{0D108BD9-81ED-4DB2-BD59-A6C34878D82A}">
                    <a16:rowId xmlns:a16="http://schemas.microsoft.com/office/drawing/2014/main" val="610038973"/>
                  </a:ext>
                </a:extLst>
              </a:tr>
              <a:tr h="342291">
                <a:tc>
                  <a:txBody>
                    <a:bodyPr/>
                    <a:lstStyle/>
                    <a:p>
                      <a:pPr>
                        <a:buNone/>
                      </a:pPr>
                      <a:r>
                        <a:rPr lang="en-IN"/>
                        <a:t>Mumbai</a:t>
                      </a:r>
                    </a:p>
                  </a:txBody>
                  <a:tcPr anchor="ctr"/>
                </a:tc>
                <a:tc>
                  <a:txBody>
                    <a:bodyPr/>
                    <a:lstStyle/>
                    <a:p>
                      <a:pPr>
                        <a:buNone/>
                      </a:pPr>
                      <a:r>
                        <a:rPr lang="en-IN"/>
                        <a:t>70%</a:t>
                      </a:r>
                    </a:p>
                  </a:txBody>
                  <a:tcPr anchor="ctr"/>
                </a:tc>
                <a:tc>
                  <a:txBody>
                    <a:bodyPr/>
                    <a:lstStyle/>
                    <a:p>
                      <a:pPr>
                        <a:buNone/>
                      </a:pPr>
                      <a:r>
                        <a:rPr lang="en-IN"/>
                        <a:t>1.10 points</a:t>
                      </a:r>
                    </a:p>
                  </a:txBody>
                  <a:tcPr anchor="ctr"/>
                </a:tc>
                <a:tc>
                  <a:txBody>
                    <a:bodyPr/>
                    <a:lstStyle/>
                    <a:p>
                      <a:pPr>
                        <a:buNone/>
                      </a:pPr>
                      <a:r>
                        <a:rPr lang="en-IN"/>
                        <a:t>Highest</a:t>
                      </a:r>
                    </a:p>
                  </a:txBody>
                  <a:tcPr anchor="ctr"/>
                </a:tc>
                <a:extLst>
                  <a:ext uri="{0D108BD9-81ED-4DB2-BD59-A6C34878D82A}">
                    <a16:rowId xmlns:a16="http://schemas.microsoft.com/office/drawing/2014/main" val="318876301"/>
                  </a:ext>
                </a:extLst>
              </a:tr>
              <a:tr h="342291">
                <a:tc>
                  <a:txBody>
                    <a:bodyPr/>
                    <a:lstStyle/>
                    <a:p>
                      <a:pPr>
                        <a:buNone/>
                      </a:pPr>
                      <a:r>
                        <a:rPr lang="en-IN"/>
                        <a:t>Delhi</a:t>
                      </a:r>
                    </a:p>
                  </a:txBody>
                  <a:tcPr anchor="ctr"/>
                </a:tc>
                <a:tc>
                  <a:txBody>
                    <a:bodyPr/>
                    <a:lstStyle/>
                    <a:p>
                      <a:pPr>
                        <a:buNone/>
                      </a:pPr>
                      <a:r>
                        <a:rPr lang="en-IN"/>
                        <a:t>70%</a:t>
                      </a:r>
                    </a:p>
                  </a:txBody>
                  <a:tcPr anchor="ctr"/>
                </a:tc>
                <a:tc>
                  <a:txBody>
                    <a:bodyPr/>
                    <a:lstStyle/>
                    <a:p>
                      <a:pPr>
                        <a:buNone/>
                      </a:pPr>
                      <a:r>
                        <a:rPr lang="en-IN"/>
                        <a:t>1.06 points</a:t>
                      </a:r>
                    </a:p>
                  </a:txBody>
                  <a:tcPr anchor="ctr"/>
                </a:tc>
                <a:tc>
                  <a:txBody>
                    <a:bodyPr/>
                    <a:lstStyle/>
                    <a:p>
                      <a:pPr>
                        <a:buNone/>
                      </a:pPr>
                      <a:r>
                        <a:rPr lang="en-IN"/>
                        <a:t>Highest</a:t>
                      </a:r>
                    </a:p>
                  </a:txBody>
                  <a:tcPr anchor="ctr"/>
                </a:tc>
                <a:extLst>
                  <a:ext uri="{0D108BD9-81ED-4DB2-BD59-A6C34878D82A}">
                    <a16:rowId xmlns:a16="http://schemas.microsoft.com/office/drawing/2014/main" val="1826405401"/>
                  </a:ext>
                </a:extLst>
              </a:tr>
              <a:tr h="342291">
                <a:tc>
                  <a:txBody>
                    <a:bodyPr/>
                    <a:lstStyle/>
                    <a:p>
                      <a:pPr>
                        <a:buNone/>
                      </a:pPr>
                      <a:r>
                        <a:rPr lang="en-IN"/>
                        <a:t>Hyderabad</a:t>
                      </a:r>
                    </a:p>
                  </a:txBody>
                  <a:tcPr anchor="ctr"/>
                </a:tc>
                <a:tc>
                  <a:txBody>
                    <a:bodyPr/>
                    <a:lstStyle/>
                    <a:p>
                      <a:pPr>
                        <a:buNone/>
                      </a:pPr>
                      <a:r>
                        <a:rPr lang="en-IN"/>
                        <a:t>69%</a:t>
                      </a:r>
                    </a:p>
                  </a:txBody>
                  <a:tcPr anchor="ctr"/>
                </a:tc>
                <a:tc>
                  <a:txBody>
                    <a:bodyPr/>
                    <a:lstStyle/>
                    <a:p>
                      <a:pPr>
                        <a:buNone/>
                      </a:pPr>
                      <a:r>
                        <a:rPr lang="en-IN"/>
                        <a:t>1.08 points</a:t>
                      </a:r>
                    </a:p>
                  </a:txBody>
                  <a:tcPr anchor="ctr"/>
                </a:tc>
                <a:tc>
                  <a:txBody>
                    <a:bodyPr/>
                    <a:lstStyle/>
                    <a:p>
                      <a:pPr>
                        <a:buNone/>
                      </a:pPr>
                      <a:r>
                        <a:rPr lang="en-IN"/>
                        <a:t>High</a:t>
                      </a:r>
                    </a:p>
                  </a:txBody>
                  <a:tcPr anchor="ctr"/>
                </a:tc>
                <a:extLst>
                  <a:ext uri="{0D108BD9-81ED-4DB2-BD59-A6C34878D82A}">
                    <a16:rowId xmlns:a16="http://schemas.microsoft.com/office/drawing/2014/main" val="909003423"/>
                  </a:ext>
                </a:extLst>
              </a:tr>
              <a:tr h="342291">
                <a:tc>
                  <a:txBody>
                    <a:bodyPr/>
                    <a:lstStyle/>
                    <a:p>
                      <a:pPr>
                        <a:buNone/>
                      </a:pPr>
                      <a:r>
                        <a:rPr lang="en-IN"/>
                        <a:t>Chennai</a:t>
                      </a:r>
                    </a:p>
                  </a:txBody>
                  <a:tcPr anchor="ctr"/>
                </a:tc>
                <a:tc>
                  <a:txBody>
                    <a:bodyPr/>
                    <a:lstStyle/>
                    <a:p>
                      <a:pPr>
                        <a:buNone/>
                      </a:pPr>
                      <a:r>
                        <a:rPr lang="en-IN"/>
                        <a:t>68%</a:t>
                      </a:r>
                    </a:p>
                  </a:txBody>
                  <a:tcPr anchor="ctr"/>
                </a:tc>
                <a:tc>
                  <a:txBody>
                    <a:bodyPr/>
                    <a:lstStyle/>
                    <a:p>
                      <a:pPr>
                        <a:buNone/>
                      </a:pPr>
                      <a:r>
                        <a:rPr lang="en-IN"/>
                        <a:t>1.04 points</a:t>
                      </a:r>
                    </a:p>
                  </a:txBody>
                  <a:tcPr anchor="ctr"/>
                </a:tc>
                <a:tc>
                  <a:txBody>
                    <a:bodyPr/>
                    <a:lstStyle/>
                    <a:p>
                      <a:pPr>
                        <a:buNone/>
                      </a:pPr>
                      <a:r>
                        <a:rPr lang="en-IN"/>
                        <a:t>High</a:t>
                      </a:r>
                    </a:p>
                  </a:txBody>
                  <a:tcPr anchor="ctr"/>
                </a:tc>
                <a:extLst>
                  <a:ext uri="{0D108BD9-81ED-4DB2-BD59-A6C34878D82A}">
                    <a16:rowId xmlns:a16="http://schemas.microsoft.com/office/drawing/2014/main" val="3958575402"/>
                  </a:ext>
                </a:extLst>
              </a:tr>
              <a:tr h="342291">
                <a:tc>
                  <a:txBody>
                    <a:bodyPr/>
                    <a:lstStyle/>
                    <a:p>
                      <a:pPr>
                        <a:buNone/>
                      </a:pPr>
                      <a:r>
                        <a:rPr lang="en-IN"/>
                        <a:t>Pune</a:t>
                      </a:r>
                    </a:p>
                  </a:txBody>
                  <a:tcPr anchor="ctr"/>
                </a:tc>
                <a:tc>
                  <a:txBody>
                    <a:bodyPr/>
                    <a:lstStyle/>
                    <a:p>
                      <a:pPr>
                        <a:buNone/>
                      </a:pPr>
                      <a:r>
                        <a:rPr lang="en-IN"/>
                        <a:t>70%</a:t>
                      </a:r>
                    </a:p>
                  </a:txBody>
                  <a:tcPr anchor="ctr"/>
                </a:tc>
                <a:tc>
                  <a:txBody>
                    <a:bodyPr/>
                    <a:lstStyle/>
                    <a:p>
                      <a:pPr>
                        <a:buNone/>
                      </a:pPr>
                      <a:r>
                        <a:rPr lang="en-IN"/>
                        <a:t>~1.05 points</a:t>
                      </a:r>
                    </a:p>
                  </a:txBody>
                  <a:tcPr anchor="ctr"/>
                </a:tc>
                <a:tc>
                  <a:txBody>
                    <a:bodyPr/>
                    <a:lstStyle/>
                    <a:p>
                      <a:pPr>
                        <a:buNone/>
                      </a:pPr>
                      <a:r>
                        <a:rPr lang="en-IN"/>
                        <a:t>High</a:t>
                      </a:r>
                    </a:p>
                  </a:txBody>
                  <a:tcPr anchor="ctr"/>
                </a:tc>
                <a:extLst>
                  <a:ext uri="{0D108BD9-81ED-4DB2-BD59-A6C34878D82A}">
                    <a16:rowId xmlns:a16="http://schemas.microsoft.com/office/drawing/2014/main" val="3362366873"/>
                  </a:ext>
                </a:extLst>
              </a:tr>
              <a:tr h="342291">
                <a:tc>
                  <a:txBody>
                    <a:bodyPr/>
                    <a:lstStyle/>
                    <a:p>
                      <a:pPr>
                        <a:buNone/>
                      </a:pPr>
                      <a:r>
                        <a:rPr lang="en-IN"/>
                        <a:t>Kolkata</a:t>
                      </a:r>
                    </a:p>
                  </a:txBody>
                  <a:tcPr anchor="ctr"/>
                </a:tc>
                <a:tc>
                  <a:txBody>
                    <a:bodyPr/>
                    <a:lstStyle/>
                    <a:p>
                      <a:pPr>
                        <a:buNone/>
                      </a:pPr>
                      <a:r>
                        <a:rPr lang="en-IN"/>
                        <a:t>70%</a:t>
                      </a:r>
                    </a:p>
                  </a:txBody>
                  <a:tcPr anchor="ctr"/>
                </a:tc>
                <a:tc>
                  <a:txBody>
                    <a:bodyPr/>
                    <a:lstStyle/>
                    <a:p>
                      <a:pPr>
                        <a:buNone/>
                      </a:pPr>
                      <a:r>
                        <a:rPr lang="en-IN"/>
                        <a:t>~1.05 points</a:t>
                      </a:r>
                    </a:p>
                  </a:txBody>
                  <a:tcPr anchor="ctr"/>
                </a:tc>
                <a:tc>
                  <a:txBody>
                    <a:bodyPr/>
                    <a:lstStyle/>
                    <a:p>
                      <a:pPr>
                        <a:buNone/>
                      </a:pPr>
                      <a:r>
                        <a:rPr lang="en-IN"/>
                        <a:t>High</a:t>
                      </a:r>
                    </a:p>
                  </a:txBody>
                  <a:tcPr anchor="ctr"/>
                </a:tc>
                <a:extLst>
                  <a:ext uri="{0D108BD9-81ED-4DB2-BD59-A6C34878D82A}">
                    <a16:rowId xmlns:a16="http://schemas.microsoft.com/office/drawing/2014/main" val="27884398"/>
                  </a:ext>
                </a:extLst>
              </a:tr>
              <a:tr h="342291">
                <a:tc>
                  <a:txBody>
                    <a:bodyPr/>
                    <a:lstStyle/>
                    <a:p>
                      <a:pPr>
                        <a:buNone/>
                      </a:pPr>
                      <a:r>
                        <a:rPr lang="en-IN"/>
                        <a:t>Ahmedabad</a:t>
                      </a:r>
                    </a:p>
                  </a:txBody>
                  <a:tcPr anchor="ctr"/>
                </a:tc>
                <a:tc>
                  <a:txBody>
                    <a:bodyPr/>
                    <a:lstStyle/>
                    <a:p>
                      <a:pPr>
                        <a:buNone/>
                      </a:pPr>
                      <a:r>
                        <a:rPr lang="en-IN"/>
                        <a:t>70%</a:t>
                      </a:r>
                    </a:p>
                  </a:txBody>
                  <a:tcPr anchor="ctr"/>
                </a:tc>
                <a:tc>
                  <a:txBody>
                    <a:bodyPr/>
                    <a:lstStyle/>
                    <a:p>
                      <a:pPr>
                        <a:buNone/>
                      </a:pPr>
                      <a:r>
                        <a:rPr lang="en-IN"/>
                        <a:t>~1.05 points</a:t>
                      </a:r>
                    </a:p>
                  </a:txBody>
                  <a:tcPr anchor="ctr"/>
                </a:tc>
                <a:tc>
                  <a:txBody>
                    <a:bodyPr/>
                    <a:lstStyle/>
                    <a:p>
                      <a:pPr>
                        <a:buNone/>
                      </a:pPr>
                      <a:r>
                        <a:rPr lang="en-IN" dirty="0"/>
                        <a:t>High</a:t>
                      </a:r>
                    </a:p>
                  </a:txBody>
                  <a:tcPr anchor="ctr"/>
                </a:tc>
                <a:extLst>
                  <a:ext uri="{0D108BD9-81ED-4DB2-BD59-A6C34878D82A}">
                    <a16:rowId xmlns:a16="http://schemas.microsoft.com/office/drawing/2014/main" val="363719274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EE9DA-1019-E8FF-0E85-EACBEEE2ED06}"/>
              </a:ext>
            </a:extLst>
          </p:cNvPr>
          <p:cNvSpPr txBox="1"/>
          <p:nvPr/>
        </p:nvSpPr>
        <p:spPr>
          <a:xfrm>
            <a:off x="2684206" y="295870"/>
            <a:ext cx="6096000" cy="1015663"/>
          </a:xfrm>
          <a:prstGeom prst="rect">
            <a:avLst/>
          </a:prstGeom>
          <a:noFill/>
        </p:spPr>
        <p:txBody>
          <a:bodyPr wrap="square">
            <a:spAutoFit/>
          </a:bodyPr>
          <a:lstStyle/>
          <a:p>
            <a:pPr algn="ctr">
              <a:buNone/>
            </a:pPr>
            <a:r>
              <a:rPr lang="en-US" sz="2000" b="1" i="0" dirty="0">
                <a:effectLst/>
                <a:latin typeface="ui-sans-serif"/>
              </a:rPr>
              <a:t>India Food Delivery Market Analysis</a:t>
            </a:r>
          </a:p>
          <a:p>
            <a:pPr algn="ctr">
              <a:buNone/>
            </a:pPr>
            <a:r>
              <a:rPr lang="en-US" sz="2000" b="1" i="0" dirty="0">
                <a:effectLst/>
                <a:latin typeface="ui-sans-serif"/>
              </a:rPr>
              <a:t>Market Size: USD 31.77 - 72.12 Billion (2024)</a:t>
            </a:r>
          </a:p>
          <a:p>
            <a:pPr algn="ctr">
              <a:buNone/>
            </a:pPr>
            <a:r>
              <a:rPr lang="en-US" sz="2000" b="1" i="0" dirty="0">
                <a:effectLst/>
                <a:latin typeface="ui-sans-serif"/>
              </a:rPr>
              <a:t>Projected CAGR 2025-2030: 14.2% - 28.17%</a:t>
            </a:r>
          </a:p>
        </p:txBody>
      </p:sp>
      <p:sp>
        <p:nvSpPr>
          <p:cNvPr id="10" name="TextBox 9">
            <a:extLst>
              <a:ext uri="{FF2B5EF4-FFF2-40B4-BE49-F238E27FC236}">
                <a16:creationId xmlns:a16="http://schemas.microsoft.com/office/drawing/2014/main" id="{3B1EA996-2528-4A47-7F10-6E3CB7DEFCF6}"/>
              </a:ext>
            </a:extLst>
          </p:cNvPr>
          <p:cNvSpPr txBox="1"/>
          <p:nvPr/>
        </p:nvSpPr>
        <p:spPr>
          <a:xfrm>
            <a:off x="6872748" y="1976283"/>
            <a:ext cx="5122607" cy="4770537"/>
          </a:xfrm>
          <a:prstGeom prst="rect">
            <a:avLst/>
          </a:prstGeom>
          <a:noFill/>
        </p:spPr>
        <p:txBody>
          <a:bodyPr wrap="square" rtlCol="0">
            <a:spAutoFit/>
          </a:bodyPr>
          <a:lstStyle/>
          <a:p>
            <a:pPr marL="285750" indent="-285750">
              <a:buFont typeface="Wingdings" panose="05000000000000000000" pitchFamily="2" charset="2"/>
              <a:buChar char="§"/>
            </a:pPr>
            <a:r>
              <a:rPr lang="en-US" sz="1600" b="1" dirty="0"/>
              <a:t>How Food Delivery Companies Earn Profit</a:t>
            </a:r>
          </a:p>
          <a:p>
            <a:pPr marL="285750" indent="-285750">
              <a:buFont typeface="Wingdings" panose="05000000000000000000" pitchFamily="2" charset="2"/>
              <a:buChar char="§"/>
            </a:pPr>
            <a:r>
              <a:rPr lang="en-US" sz="1600" b="1" dirty="0"/>
              <a:t>Commission Fees (60-65% of revenue): Restaurants pay 15-30% of each order value to the platform. For a ₹500 order, the platform keeps ₹75-150.</a:t>
            </a:r>
          </a:p>
          <a:p>
            <a:pPr marL="285750" indent="-285750">
              <a:buFont typeface="Wingdings" panose="05000000000000000000" pitchFamily="2" charset="2"/>
              <a:buChar char="§"/>
            </a:pPr>
            <a:r>
              <a:rPr lang="en-US" sz="1600" b="1" dirty="0"/>
              <a:t>Advertising Revenue (10-15%, fastest growing at 200% YoY): Platforms charge restaurants for premium placement, featured listings, and in-app ads—this is becoming the main profit driver with 70-80% margins.</a:t>
            </a:r>
          </a:p>
          <a:p>
            <a:pPr marL="285750" indent="-285750">
              <a:buFont typeface="Wingdings" panose="05000000000000000000" pitchFamily="2" charset="2"/>
              <a:buChar char="§"/>
            </a:pPr>
            <a:r>
              <a:rPr lang="en-US" sz="1600" b="1" dirty="0"/>
              <a:t>Delivery Charges &amp; Subscriptions (18-20% combined): Direct delivery fees (₹40-80/order) plus subscription membership fees (Zomato Pro, Swiggy Plus) provide recurring revenue, though they subsidize delivery for members.</a:t>
            </a:r>
          </a:p>
          <a:p>
            <a:pPr marL="285750" indent="-285750">
              <a:buFont typeface="Wingdings" panose="05000000000000000000" pitchFamily="2" charset="2"/>
              <a:buChar char="§"/>
            </a:pPr>
            <a:r>
              <a:rPr lang="en-US" sz="1600" b="1" dirty="0"/>
              <a:t>Bottom Line: Despite high revenues, profitability is challenging because last-mile delivery costs ₹70-90 per order while commissions only generate ₹75-150. They're shifting focus toward advertising (highest margin business) instead of relying on thin delivery margins.</a:t>
            </a:r>
          </a:p>
        </p:txBody>
      </p:sp>
      <p:pic>
        <p:nvPicPr>
          <p:cNvPr id="3" name="Picture 2">
            <a:extLst>
              <a:ext uri="{FF2B5EF4-FFF2-40B4-BE49-F238E27FC236}">
                <a16:creationId xmlns:a16="http://schemas.microsoft.com/office/drawing/2014/main" id="{F4141763-0ED7-883B-C12B-40E5327B3F08}"/>
              </a:ext>
            </a:extLst>
          </p:cNvPr>
          <p:cNvPicPr>
            <a:picLocks noChangeAspect="1"/>
          </p:cNvPicPr>
          <p:nvPr/>
        </p:nvPicPr>
        <p:blipFill>
          <a:blip r:embed="rId3"/>
          <a:stretch>
            <a:fillRect/>
          </a:stretch>
        </p:blipFill>
        <p:spPr>
          <a:xfrm>
            <a:off x="1061884" y="1789472"/>
            <a:ext cx="5501148" cy="3667432"/>
          </a:xfrm>
          <a:prstGeom prst="rect">
            <a:avLst/>
          </a:prstGeom>
          <a:scene3d>
            <a:camera prst="orthographicFront"/>
            <a:lightRig rig="threePt" dir="t"/>
          </a:scene3d>
          <a:sp3d>
            <a:bevelT/>
          </a:sp3d>
        </p:spPr>
      </p:pic>
    </p:spTree>
    <p:extLst>
      <p:ext uri="{BB962C8B-B14F-4D97-AF65-F5344CB8AC3E}">
        <p14:creationId xmlns:p14="http://schemas.microsoft.com/office/powerpoint/2010/main" val="2913690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FFC5-F826-B094-79B9-1F8665D3F6FF}"/>
              </a:ext>
            </a:extLst>
          </p:cNvPr>
          <p:cNvSpPr>
            <a:spLocks noGrp="1"/>
          </p:cNvSpPr>
          <p:nvPr>
            <p:ph type="ctrTitle"/>
          </p:nvPr>
        </p:nvSpPr>
        <p:spPr>
          <a:xfrm>
            <a:off x="658761" y="73026"/>
            <a:ext cx="10363200" cy="902280"/>
          </a:xfrm>
        </p:spPr>
        <p:txBody>
          <a:bodyPr/>
          <a:lstStyle/>
          <a:p>
            <a:r>
              <a:rPr lang="en-IN" dirty="0"/>
              <a:t>Cuisine-Type Impact - Universal Decline</a:t>
            </a:r>
          </a:p>
        </p:txBody>
      </p:sp>
      <p:sp>
        <p:nvSpPr>
          <p:cNvPr id="3" name="Subtitle 2">
            <a:extLst>
              <a:ext uri="{FF2B5EF4-FFF2-40B4-BE49-F238E27FC236}">
                <a16:creationId xmlns:a16="http://schemas.microsoft.com/office/drawing/2014/main" id="{D50D9274-93DF-6A28-3CDE-D7EF68262E32}"/>
              </a:ext>
            </a:extLst>
          </p:cNvPr>
          <p:cNvSpPr>
            <a:spLocks noGrp="1"/>
          </p:cNvSpPr>
          <p:nvPr>
            <p:ph type="subTitle" idx="1"/>
          </p:nvPr>
        </p:nvSpPr>
        <p:spPr>
          <a:xfrm>
            <a:off x="7403690" y="4397477"/>
            <a:ext cx="3788697" cy="2443317"/>
          </a:xfrm>
        </p:spPr>
        <p:txBody>
          <a:bodyPr>
            <a:normAutofit fontScale="47500" lnSpcReduction="20000"/>
          </a:bodyPr>
          <a:lstStyle/>
          <a:p>
            <a:r>
              <a:rPr lang="en-IN" dirty="0">
                <a:solidFill>
                  <a:schemeClr val="tx1"/>
                </a:solidFill>
              </a:rPr>
              <a:t>100% abandonment by top-spending customers</a:t>
            </a:r>
            <a:br>
              <a:rPr lang="en-IN" dirty="0">
                <a:solidFill>
                  <a:schemeClr val="tx1"/>
                </a:solidFill>
              </a:rPr>
            </a:br>
            <a:r>
              <a:rPr lang="en-IN" dirty="0">
                <a:solidFill>
                  <a:schemeClr val="tx1"/>
                </a:solidFill>
              </a:rPr>
              <a:t>✓ Major metro concentration - Bengaluru, Mumbai, Delhi hardest hit</a:t>
            </a:r>
            <a:br>
              <a:rPr lang="en-IN" dirty="0">
                <a:solidFill>
                  <a:schemeClr val="tx1"/>
                </a:solidFill>
              </a:rPr>
            </a:br>
            <a:r>
              <a:rPr lang="en-IN" dirty="0">
                <a:solidFill>
                  <a:schemeClr val="tx1"/>
                </a:solidFill>
              </a:rPr>
              <a:t>✓ Cuisine-agnostic decline - all food types equally affected</a:t>
            </a:r>
            <a:br>
              <a:rPr lang="en-IN" dirty="0">
                <a:solidFill>
                  <a:schemeClr val="tx1"/>
                </a:solidFill>
              </a:rPr>
            </a:br>
            <a:r>
              <a:rPr lang="en-IN" dirty="0">
                <a:solidFill>
                  <a:schemeClr val="tx1"/>
                </a:solidFill>
              </a:rPr>
              <a:t>✓ Premium customer exodus - high-rating customers (4.4-4.95) left completely</a:t>
            </a:r>
            <a:br>
              <a:rPr lang="en-IN" dirty="0">
                <a:solidFill>
                  <a:schemeClr val="tx1"/>
                </a:solidFill>
              </a:rPr>
            </a:br>
            <a:r>
              <a:rPr lang="en-IN" dirty="0">
                <a:solidFill>
                  <a:schemeClr val="tx1"/>
                </a:solidFill>
              </a:rPr>
              <a:t>✓ Uniform failure pattern - suggests single cascading crisis event</a:t>
            </a:r>
          </a:p>
        </p:txBody>
      </p:sp>
      <p:graphicFrame>
        <p:nvGraphicFramePr>
          <p:cNvPr id="4" name="Table 3">
            <a:extLst>
              <a:ext uri="{FF2B5EF4-FFF2-40B4-BE49-F238E27FC236}">
                <a16:creationId xmlns:a16="http://schemas.microsoft.com/office/drawing/2014/main" id="{332FC588-19D5-2816-C361-A5512B9C26E7}"/>
              </a:ext>
            </a:extLst>
          </p:cNvPr>
          <p:cNvGraphicFramePr>
            <a:graphicFrameLocks noGrp="1"/>
          </p:cNvGraphicFramePr>
          <p:nvPr>
            <p:extLst>
              <p:ext uri="{D42A27DB-BD31-4B8C-83A1-F6EECF244321}">
                <p14:modId xmlns:p14="http://schemas.microsoft.com/office/powerpoint/2010/main" val="4221363878"/>
              </p:ext>
            </p:extLst>
          </p:nvPr>
        </p:nvGraphicFramePr>
        <p:xfrm>
          <a:off x="390013" y="975305"/>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59189839"/>
                    </a:ext>
                  </a:extLst>
                </a:gridCol>
                <a:gridCol w="2709333">
                  <a:extLst>
                    <a:ext uri="{9D8B030D-6E8A-4147-A177-3AD203B41FA5}">
                      <a16:colId xmlns:a16="http://schemas.microsoft.com/office/drawing/2014/main" val="100171572"/>
                    </a:ext>
                  </a:extLst>
                </a:gridCol>
                <a:gridCol w="2709333">
                  <a:extLst>
                    <a:ext uri="{9D8B030D-6E8A-4147-A177-3AD203B41FA5}">
                      <a16:colId xmlns:a16="http://schemas.microsoft.com/office/drawing/2014/main" val="2872521598"/>
                    </a:ext>
                  </a:extLst>
                </a:gridCol>
              </a:tblGrid>
              <a:tr h="370840">
                <a:tc>
                  <a:txBody>
                    <a:bodyPr/>
                    <a:lstStyle/>
                    <a:p>
                      <a:pPr>
                        <a:buNone/>
                      </a:pPr>
                      <a:r>
                        <a:rPr lang="en-IN" dirty="0"/>
                        <a:t>Cuisine Type</a:t>
                      </a:r>
                    </a:p>
                  </a:txBody>
                  <a:tcPr anchor="ctr"/>
                </a:tc>
                <a:tc>
                  <a:txBody>
                    <a:bodyPr/>
                    <a:lstStyle/>
                    <a:p>
                      <a:pPr>
                        <a:buNone/>
                      </a:pPr>
                      <a:r>
                        <a:rPr lang="en-IN"/>
                        <a:t>Order Frequency Drop</a:t>
                      </a:r>
                    </a:p>
                  </a:txBody>
                  <a:tcPr anchor="ctr"/>
                </a:tc>
                <a:tc>
                  <a:txBody>
                    <a:bodyPr/>
                    <a:lstStyle/>
                    <a:p>
                      <a:pPr>
                        <a:buNone/>
                      </a:pPr>
                      <a:r>
                        <a:rPr lang="en-IN"/>
                        <a:t>Pattern</a:t>
                      </a:r>
                    </a:p>
                  </a:txBody>
                  <a:tcPr anchor="ctr"/>
                </a:tc>
                <a:extLst>
                  <a:ext uri="{0D108BD9-81ED-4DB2-BD59-A6C34878D82A}">
                    <a16:rowId xmlns:a16="http://schemas.microsoft.com/office/drawing/2014/main" val="1506568278"/>
                  </a:ext>
                </a:extLst>
              </a:tr>
              <a:tr h="370840">
                <a:tc>
                  <a:txBody>
                    <a:bodyPr/>
                    <a:lstStyle/>
                    <a:p>
                      <a:pPr>
                        <a:buNone/>
                      </a:pPr>
                      <a:r>
                        <a:rPr lang="en-IN"/>
                        <a:t>Desserts</a:t>
                      </a:r>
                    </a:p>
                  </a:txBody>
                  <a:tcPr anchor="ctr"/>
                </a:tc>
                <a:tc>
                  <a:txBody>
                    <a:bodyPr/>
                    <a:lstStyle/>
                    <a:p>
                      <a:pPr>
                        <a:buNone/>
                      </a:pPr>
                      <a:r>
                        <a:rPr lang="en-IN"/>
                        <a:t>70%</a:t>
                      </a:r>
                    </a:p>
                  </a:txBody>
                  <a:tcPr anchor="ctr"/>
                </a:tc>
                <a:tc>
                  <a:txBody>
                    <a:bodyPr/>
                    <a:lstStyle/>
                    <a:p>
                      <a:pPr>
                        <a:buNone/>
                      </a:pPr>
                      <a:r>
                        <a:rPr lang="en-IN"/>
                        <a:t>Uniform decline</a:t>
                      </a:r>
                    </a:p>
                  </a:txBody>
                  <a:tcPr anchor="ctr"/>
                </a:tc>
                <a:extLst>
                  <a:ext uri="{0D108BD9-81ED-4DB2-BD59-A6C34878D82A}">
                    <a16:rowId xmlns:a16="http://schemas.microsoft.com/office/drawing/2014/main" val="2839249473"/>
                  </a:ext>
                </a:extLst>
              </a:tr>
              <a:tr h="370840">
                <a:tc>
                  <a:txBody>
                    <a:bodyPr/>
                    <a:lstStyle/>
                    <a:p>
                      <a:pPr>
                        <a:buNone/>
                      </a:pPr>
                      <a:r>
                        <a:rPr lang="en-IN"/>
                        <a:t>Healthy</a:t>
                      </a:r>
                    </a:p>
                  </a:txBody>
                  <a:tcPr anchor="ctr"/>
                </a:tc>
                <a:tc>
                  <a:txBody>
                    <a:bodyPr/>
                    <a:lstStyle/>
                    <a:p>
                      <a:pPr>
                        <a:buNone/>
                      </a:pPr>
                      <a:r>
                        <a:rPr lang="en-IN"/>
                        <a:t>69%</a:t>
                      </a:r>
                    </a:p>
                  </a:txBody>
                  <a:tcPr anchor="ctr"/>
                </a:tc>
                <a:tc>
                  <a:txBody>
                    <a:bodyPr/>
                    <a:lstStyle/>
                    <a:p>
                      <a:pPr>
                        <a:buNone/>
                      </a:pPr>
                      <a:r>
                        <a:rPr lang="en-IN"/>
                        <a:t>Uniform decline</a:t>
                      </a:r>
                    </a:p>
                  </a:txBody>
                  <a:tcPr anchor="ctr"/>
                </a:tc>
                <a:extLst>
                  <a:ext uri="{0D108BD9-81ED-4DB2-BD59-A6C34878D82A}">
                    <a16:rowId xmlns:a16="http://schemas.microsoft.com/office/drawing/2014/main" val="3322817674"/>
                  </a:ext>
                </a:extLst>
              </a:tr>
              <a:tr h="370840">
                <a:tc>
                  <a:txBody>
                    <a:bodyPr/>
                    <a:lstStyle/>
                    <a:p>
                      <a:pPr>
                        <a:buNone/>
                      </a:pPr>
                      <a:r>
                        <a:rPr lang="en-IN"/>
                        <a:t>South Indian</a:t>
                      </a:r>
                    </a:p>
                  </a:txBody>
                  <a:tcPr anchor="ctr"/>
                </a:tc>
                <a:tc>
                  <a:txBody>
                    <a:bodyPr/>
                    <a:lstStyle/>
                    <a:p>
                      <a:pPr>
                        <a:buNone/>
                      </a:pPr>
                      <a:r>
                        <a:rPr lang="en-IN"/>
                        <a:t>69%</a:t>
                      </a:r>
                    </a:p>
                  </a:txBody>
                  <a:tcPr anchor="ctr"/>
                </a:tc>
                <a:tc>
                  <a:txBody>
                    <a:bodyPr/>
                    <a:lstStyle/>
                    <a:p>
                      <a:pPr>
                        <a:buNone/>
                      </a:pPr>
                      <a:r>
                        <a:rPr lang="en-IN"/>
                        <a:t>Uniform decline</a:t>
                      </a:r>
                    </a:p>
                  </a:txBody>
                  <a:tcPr anchor="ctr"/>
                </a:tc>
                <a:extLst>
                  <a:ext uri="{0D108BD9-81ED-4DB2-BD59-A6C34878D82A}">
                    <a16:rowId xmlns:a16="http://schemas.microsoft.com/office/drawing/2014/main" val="3769546177"/>
                  </a:ext>
                </a:extLst>
              </a:tr>
              <a:tr h="370840">
                <a:tc>
                  <a:txBody>
                    <a:bodyPr/>
                    <a:lstStyle/>
                    <a:p>
                      <a:pPr>
                        <a:buNone/>
                      </a:pPr>
                      <a:r>
                        <a:rPr lang="en-IN"/>
                        <a:t>Pizza</a:t>
                      </a:r>
                    </a:p>
                  </a:txBody>
                  <a:tcPr anchor="ctr"/>
                </a:tc>
                <a:tc>
                  <a:txBody>
                    <a:bodyPr/>
                    <a:lstStyle/>
                    <a:p>
                      <a:pPr>
                        <a:buNone/>
                      </a:pPr>
                      <a:r>
                        <a:rPr lang="en-IN"/>
                        <a:t>69%</a:t>
                      </a:r>
                    </a:p>
                  </a:txBody>
                  <a:tcPr anchor="ctr"/>
                </a:tc>
                <a:tc>
                  <a:txBody>
                    <a:bodyPr/>
                    <a:lstStyle/>
                    <a:p>
                      <a:pPr>
                        <a:buNone/>
                      </a:pPr>
                      <a:r>
                        <a:rPr lang="en-IN"/>
                        <a:t>Uniform decline</a:t>
                      </a:r>
                    </a:p>
                  </a:txBody>
                  <a:tcPr anchor="ctr"/>
                </a:tc>
                <a:extLst>
                  <a:ext uri="{0D108BD9-81ED-4DB2-BD59-A6C34878D82A}">
                    <a16:rowId xmlns:a16="http://schemas.microsoft.com/office/drawing/2014/main" val="2769549272"/>
                  </a:ext>
                </a:extLst>
              </a:tr>
              <a:tr h="370840">
                <a:tc>
                  <a:txBody>
                    <a:bodyPr/>
                    <a:lstStyle/>
                    <a:p>
                      <a:pPr>
                        <a:buNone/>
                      </a:pPr>
                      <a:r>
                        <a:rPr lang="en-IN"/>
                        <a:t>North Indian</a:t>
                      </a:r>
                    </a:p>
                  </a:txBody>
                  <a:tcPr anchor="ctr"/>
                </a:tc>
                <a:tc>
                  <a:txBody>
                    <a:bodyPr/>
                    <a:lstStyle/>
                    <a:p>
                      <a:pPr>
                        <a:buNone/>
                      </a:pPr>
                      <a:r>
                        <a:rPr lang="en-IN"/>
                        <a:t>69%</a:t>
                      </a:r>
                    </a:p>
                  </a:txBody>
                  <a:tcPr anchor="ctr"/>
                </a:tc>
                <a:tc>
                  <a:txBody>
                    <a:bodyPr/>
                    <a:lstStyle/>
                    <a:p>
                      <a:pPr>
                        <a:buNone/>
                      </a:pPr>
                      <a:r>
                        <a:rPr lang="en-IN"/>
                        <a:t>Uniform decline</a:t>
                      </a:r>
                    </a:p>
                  </a:txBody>
                  <a:tcPr anchor="ctr"/>
                </a:tc>
                <a:extLst>
                  <a:ext uri="{0D108BD9-81ED-4DB2-BD59-A6C34878D82A}">
                    <a16:rowId xmlns:a16="http://schemas.microsoft.com/office/drawing/2014/main" val="167086065"/>
                  </a:ext>
                </a:extLst>
              </a:tr>
              <a:tr h="370840">
                <a:tc>
                  <a:txBody>
                    <a:bodyPr/>
                    <a:lstStyle/>
                    <a:p>
                      <a:pPr>
                        <a:buNone/>
                      </a:pPr>
                      <a:r>
                        <a:rPr lang="en-IN"/>
                        <a:t>Fast Food</a:t>
                      </a:r>
                    </a:p>
                  </a:txBody>
                  <a:tcPr anchor="ctr"/>
                </a:tc>
                <a:tc>
                  <a:txBody>
                    <a:bodyPr/>
                    <a:lstStyle/>
                    <a:p>
                      <a:pPr>
                        <a:buNone/>
                      </a:pPr>
                      <a:r>
                        <a:rPr lang="en-IN"/>
                        <a:t>69%</a:t>
                      </a:r>
                    </a:p>
                  </a:txBody>
                  <a:tcPr anchor="ctr"/>
                </a:tc>
                <a:tc>
                  <a:txBody>
                    <a:bodyPr/>
                    <a:lstStyle/>
                    <a:p>
                      <a:pPr>
                        <a:buNone/>
                      </a:pPr>
                      <a:r>
                        <a:rPr lang="en-IN"/>
                        <a:t>Uniform decline</a:t>
                      </a:r>
                    </a:p>
                  </a:txBody>
                  <a:tcPr anchor="ctr"/>
                </a:tc>
                <a:extLst>
                  <a:ext uri="{0D108BD9-81ED-4DB2-BD59-A6C34878D82A}">
                    <a16:rowId xmlns:a16="http://schemas.microsoft.com/office/drawing/2014/main" val="3670179450"/>
                  </a:ext>
                </a:extLst>
              </a:tr>
              <a:tr h="370840">
                <a:tc>
                  <a:txBody>
                    <a:bodyPr/>
                    <a:lstStyle/>
                    <a:p>
                      <a:pPr>
                        <a:buNone/>
                      </a:pPr>
                      <a:r>
                        <a:rPr lang="en-IN"/>
                        <a:t>Biryani</a:t>
                      </a:r>
                    </a:p>
                  </a:txBody>
                  <a:tcPr anchor="ctr"/>
                </a:tc>
                <a:tc>
                  <a:txBody>
                    <a:bodyPr/>
                    <a:lstStyle/>
                    <a:p>
                      <a:pPr>
                        <a:buNone/>
                      </a:pPr>
                      <a:r>
                        <a:rPr lang="en-IN"/>
                        <a:t>69%</a:t>
                      </a:r>
                    </a:p>
                  </a:txBody>
                  <a:tcPr anchor="ctr"/>
                </a:tc>
                <a:tc>
                  <a:txBody>
                    <a:bodyPr/>
                    <a:lstStyle/>
                    <a:p>
                      <a:pPr>
                        <a:buNone/>
                      </a:pPr>
                      <a:r>
                        <a:rPr lang="en-IN"/>
                        <a:t>Uniform decline</a:t>
                      </a:r>
                    </a:p>
                  </a:txBody>
                  <a:tcPr anchor="ctr"/>
                </a:tc>
                <a:extLst>
                  <a:ext uri="{0D108BD9-81ED-4DB2-BD59-A6C34878D82A}">
                    <a16:rowId xmlns:a16="http://schemas.microsoft.com/office/drawing/2014/main" val="862729478"/>
                  </a:ext>
                </a:extLst>
              </a:tr>
              <a:tr h="370840">
                <a:tc>
                  <a:txBody>
                    <a:bodyPr/>
                    <a:lstStyle/>
                    <a:p>
                      <a:pPr>
                        <a:buNone/>
                      </a:pPr>
                      <a:r>
                        <a:rPr lang="en-IN"/>
                        <a:t>Chinese</a:t>
                      </a:r>
                    </a:p>
                  </a:txBody>
                  <a:tcPr anchor="ctr"/>
                </a:tc>
                <a:tc>
                  <a:txBody>
                    <a:bodyPr/>
                    <a:lstStyle/>
                    <a:p>
                      <a:pPr>
                        <a:buNone/>
                      </a:pPr>
                      <a:r>
                        <a:rPr lang="en-IN"/>
                        <a:t>69%</a:t>
                      </a:r>
                    </a:p>
                  </a:txBody>
                  <a:tcPr anchor="ctr"/>
                </a:tc>
                <a:tc>
                  <a:txBody>
                    <a:bodyPr/>
                    <a:lstStyle/>
                    <a:p>
                      <a:pPr>
                        <a:buNone/>
                      </a:pPr>
                      <a:r>
                        <a:rPr lang="en-IN" dirty="0"/>
                        <a:t>Uniform decline</a:t>
                      </a:r>
                    </a:p>
                  </a:txBody>
                  <a:tcPr anchor="ctr"/>
                </a:tc>
                <a:extLst>
                  <a:ext uri="{0D108BD9-81ED-4DB2-BD59-A6C34878D82A}">
                    <a16:rowId xmlns:a16="http://schemas.microsoft.com/office/drawing/2014/main" val="51447176"/>
                  </a:ext>
                </a:extLst>
              </a:tr>
            </a:tbl>
          </a:graphicData>
        </a:graphic>
      </p:graphicFrame>
      <p:pic>
        <p:nvPicPr>
          <p:cNvPr id="6" name="Picture 5">
            <a:extLst>
              <a:ext uri="{FF2B5EF4-FFF2-40B4-BE49-F238E27FC236}">
                <a16:creationId xmlns:a16="http://schemas.microsoft.com/office/drawing/2014/main" id="{4B957EFD-B894-5009-9103-661D1F66FAD8}"/>
              </a:ext>
            </a:extLst>
          </p:cNvPr>
          <p:cNvPicPr>
            <a:picLocks noChangeAspect="1"/>
          </p:cNvPicPr>
          <p:nvPr/>
        </p:nvPicPr>
        <p:blipFill>
          <a:blip r:embed="rId2"/>
          <a:stretch>
            <a:fillRect/>
          </a:stretch>
        </p:blipFill>
        <p:spPr>
          <a:xfrm>
            <a:off x="247754" y="4414684"/>
            <a:ext cx="5631936" cy="2251492"/>
          </a:xfrm>
          <a:prstGeom prst="rect">
            <a:avLst/>
          </a:prstGeom>
        </p:spPr>
      </p:pic>
    </p:spTree>
    <p:extLst>
      <p:ext uri="{BB962C8B-B14F-4D97-AF65-F5344CB8AC3E}">
        <p14:creationId xmlns:p14="http://schemas.microsoft.com/office/powerpoint/2010/main" val="342884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576619" cy="1062549"/>
          </a:xfrm>
        </p:spPr>
        <p:txBody>
          <a:bodyPr>
            <a:noAutofit/>
          </a:bodyPr>
          <a:lstStyle/>
          <a:p>
            <a:pPr algn="l"/>
            <a:r>
              <a:rPr lang="en-US" sz="2400" b="1" dirty="0"/>
              <a:t>How does Quick Bite’s crisis impact compare to competitor trends (Swiggy, </a:t>
            </a:r>
            <a:br>
              <a:rPr lang="en-US" sz="2400" dirty="0"/>
            </a:br>
            <a:r>
              <a:rPr lang="en-US" sz="2400" b="1" dirty="0"/>
              <a:t>Zomato) during the same period?</a:t>
            </a:r>
            <a:br>
              <a:rPr lang="en-US" sz="2400" dirty="0"/>
            </a:br>
            <a:endParaRPr sz="2400" dirty="0"/>
          </a:p>
        </p:txBody>
      </p:sp>
      <p:sp>
        <p:nvSpPr>
          <p:cNvPr id="5" name="Content Placeholder 4">
            <a:extLst>
              <a:ext uri="{FF2B5EF4-FFF2-40B4-BE49-F238E27FC236}">
                <a16:creationId xmlns:a16="http://schemas.microsoft.com/office/drawing/2014/main" id="{7A6F3A97-9D2E-842F-DF6A-888FFAD63A9D}"/>
              </a:ext>
            </a:extLst>
          </p:cNvPr>
          <p:cNvSpPr>
            <a:spLocks noGrp="1"/>
          </p:cNvSpPr>
          <p:nvPr>
            <p:ph idx="1"/>
          </p:nvPr>
        </p:nvSpPr>
        <p:spPr/>
        <p:txBody>
          <a:bodyPr>
            <a:normAutofit fontScale="62500" lnSpcReduction="20000"/>
          </a:bodyPr>
          <a:lstStyle/>
          <a:p>
            <a:r>
              <a:rPr lang="en-IN" b="1" dirty="0"/>
              <a:t>Quick Bite Crisis Impact vs. Competitor Trends</a:t>
            </a:r>
          </a:p>
          <a:p>
            <a:pPr marL="0" indent="0">
              <a:buNone/>
            </a:pPr>
            <a:r>
              <a:rPr lang="en-IN" b="1" dirty="0"/>
              <a:t>1. Zomato's Strategy</a:t>
            </a:r>
          </a:p>
          <a:p>
            <a:r>
              <a:rPr lang="en-IN" dirty="0"/>
              <a:t>Acknowledges deep discounts attract customers but </a:t>
            </a:r>
            <a:r>
              <a:rPr lang="en-IN" b="1" dirty="0"/>
              <a:t>hurt long-term profitability</a:t>
            </a:r>
            <a:endParaRPr lang="en-IN" dirty="0"/>
          </a:p>
          <a:p>
            <a:r>
              <a:rPr lang="en-IN" dirty="0"/>
              <a:t>Uses </a:t>
            </a:r>
            <a:r>
              <a:rPr lang="en-IN" b="1" dirty="0"/>
              <a:t>targeted viral campaigns, bundle deals, and time-limited offers</a:t>
            </a:r>
            <a:r>
              <a:rPr lang="en-IN" dirty="0"/>
              <a:t> instead of blanket cashbacks</a:t>
            </a:r>
          </a:p>
          <a:p>
            <a:r>
              <a:rPr lang="en-IN" dirty="0"/>
              <a:t>Focus on </a:t>
            </a:r>
            <a:r>
              <a:rPr lang="en-IN" b="1" dirty="0"/>
              <a:t>strategic discounting for retention</a:t>
            </a:r>
            <a:r>
              <a:rPr lang="en-IN" dirty="0"/>
              <a:t>, not aggressive acquisition</a:t>
            </a:r>
          </a:p>
          <a:p>
            <a:pPr marL="0" indent="0">
              <a:buNone/>
            </a:pPr>
            <a:r>
              <a:rPr lang="en-IN" b="1" dirty="0"/>
              <a:t>2. Swiggy's Strategy</a:t>
            </a:r>
          </a:p>
          <a:p>
            <a:r>
              <a:rPr lang="en-IN" b="1" dirty="0"/>
              <a:t>Partnership-first approach</a:t>
            </a:r>
            <a:r>
              <a:rPr lang="en-IN" dirty="0"/>
              <a:t> to rebuild systemic trust</a:t>
            </a:r>
          </a:p>
          <a:p>
            <a:r>
              <a:rPr lang="en-IN" dirty="0"/>
              <a:t>Provides </a:t>
            </a:r>
            <a:r>
              <a:rPr lang="en-IN" b="1" dirty="0"/>
              <a:t>restaurant partner support</a:t>
            </a:r>
            <a:r>
              <a:rPr lang="en-IN" dirty="0"/>
              <a:t>: kitchen gear, hygiene audits, professional food photography</a:t>
            </a:r>
          </a:p>
          <a:p>
            <a:r>
              <a:rPr lang="en-IN" b="1" dirty="0"/>
              <a:t>"Seal" certification program</a:t>
            </a:r>
            <a:r>
              <a:rPr lang="en-IN" dirty="0"/>
              <a:t> highlights restaurants meeting hygiene/safety standards</a:t>
            </a:r>
          </a:p>
          <a:p>
            <a:r>
              <a:rPr lang="en-IN" b="1" dirty="0"/>
              <a:t>Elevates platform quality</a:t>
            </a:r>
            <a:r>
              <a:rPr lang="en-IN" dirty="0"/>
              <a:t> rather than competing on price alone</a:t>
            </a:r>
          </a:p>
          <a:p>
            <a:pPr marL="0" indent="0">
              <a:buNone/>
            </a:pPr>
            <a:r>
              <a:rPr lang="en-IN" b="1" dirty="0"/>
              <a:t>3. Key Difference</a:t>
            </a:r>
          </a:p>
          <a:p>
            <a:r>
              <a:rPr lang="en-IN" b="1" dirty="0"/>
              <a:t>Zomato</a:t>
            </a:r>
            <a:r>
              <a:rPr lang="en-IN" dirty="0"/>
              <a:t>: Careful price optimization + marketing innovation</a:t>
            </a:r>
          </a:p>
          <a:p>
            <a:r>
              <a:rPr lang="en-IN" b="1" dirty="0"/>
              <a:t>Swiggy</a:t>
            </a:r>
            <a:r>
              <a:rPr lang="en-IN" dirty="0"/>
              <a:t>: Quality assurance + partner ecosystem development</a:t>
            </a:r>
          </a:p>
          <a:p>
            <a:r>
              <a:rPr lang="en-IN" b="1" dirty="0" err="1"/>
              <a:t>QuickBite's</a:t>
            </a:r>
            <a:r>
              <a:rPr lang="en-IN" b="1" dirty="0"/>
              <a:t> Crisis</a:t>
            </a:r>
            <a:r>
              <a:rPr lang="en-IN" dirty="0"/>
              <a:t>: Requires trust rebuilding beyond discounts</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472EA4-3739-35B1-D883-7D97DD8A04D4}"/>
              </a:ext>
            </a:extLst>
          </p:cNvPr>
          <p:cNvSpPr txBox="1"/>
          <p:nvPr/>
        </p:nvSpPr>
        <p:spPr>
          <a:xfrm>
            <a:off x="344129" y="0"/>
            <a:ext cx="5751871" cy="3416320"/>
          </a:xfrm>
          <a:prstGeom prst="rect">
            <a:avLst/>
          </a:prstGeom>
          <a:noFill/>
        </p:spPr>
        <p:txBody>
          <a:bodyPr wrap="square">
            <a:spAutoFit/>
          </a:bodyPr>
          <a:lstStyle/>
          <a:p>
            <a:pPr>
              <a:buNone/>
            </a:pPr>
            <a:r>
              <a:rPr lang="en-US" b="1" dirty="0"/>
              <a:t>Discount Calculation</a:t>
            </a:r>
          </a:p>
          <a:p>
            <a:pPr>
              <a:buNone/>
            </a:pPr>
            <a:r>
              <a:rPr lang="en-US" b="1" dirty="0"/>
              <a:t>Given:</a:t>
            </a:r>
            <a:endParaRPr lang="en-US" dirty="0"/>
          </a:p>
          <a:p>
            <a:pPr>
              <a:buFont typeface="Arial" panose="020B0604020202020204" pitchFamily="34" charset="0"/>
              <a:buChar char="•"/>
            </a:pPr>
            <a:r>
              <a:rPr lang="en-US" dirty="0"/>
              <a:t>Discount: 80% on ₹80</a:t>
            </a:r>
          </a:p>
          <a:p>
            <a:pPr>
              <a:buFont typeface="Arial" panose="020B0604020202020204" pitchFamily="34" charset="0"/>
              <a:buChar char="•"/>
            </a:pPr>
            <a:r>
              <a:rPr lang="en-US" dirty="0"/>
              <a:t>Order Amount: ₹500</a:t>
            </a:r>
          </a:p>
          <a:p>
            <a:pPr>
              <a:buNone/>
            </a:pPr>
            <a:r>
              <a:rPr lang="en-US" b="1" dirty="0"/>
              <a:t>Calculation:</a:t>
            </a:r>
            <a:endParaRPr lang="en-US" dirty="0"/>
          </a:p>
          <a:p>
            <a:pPr>
              <a:buNone/>
            </a:pPr>
            <a:r>
              <a:rPr lang="en-US" dirty="0"/>
              <a:t>Discount amount = 80% of ₹80 = 0.80 × ₹80 = </a:t>
            </a:r>
            <a:r>
              <a:rPr lang="en-US" b="1" dirty="0"/>
              <a:t>₹64</a:t>
            </a:r>
            <a:endParaRPr lang="en-US" dirty="0"/>
          </a:p>
          <a:p>
            <a:pPr>
              <a:buNone/>
            </a:pPr>
            <a:r>
              <a:rPr lang="en-US" b="1" dirty="0"/>
              <a:t>Final Order Amount:</a:t>
            </a:r>
            <a:r>
              <a:rPr lang="en-US" dirty="0"/>
              <a:t> = ₹500 - ₹64 = </a:t>
            </a:r>
            <a:r>
              <a:rPr lang="en-US" b="1" dirty="0"/>
              <a:t>₹436</a:t>
            </a:r>
            <a:endParaRPr lang="en-US" dirty="0"/>
          </a:p>
          <a:p>
            <a:pPr>
              <a:buNone/>
            </a:pPr>
            <a:br>
              <a:rPr lang="en-US" dirty="0"/>
            </a:br>
            <a:endParaRPr lang="en-US" dirty="0"/>
          </a:p>
          <a:p>
            <a:pPr>
              <a:buNone/>
            </a:pPr>
            <a:r>
              <a:rPr lang="en-US" b="1" dirty="0"/>
              <a:t>Note:</a:t>
            </a:r>
            <a:r>
              <a:rPr lang="en-US" dirty="0"/>
              <a:t> The 80% discount applies only to the ₹80 cap/limit, not to the entire ₹500 order. So the customer saves ₹64, and pays ₹436 instead of ₹500.</a:t>
            </a:r>
          </a:p>
        </p:txBody>
      </p:sp>
      <p:sp>
        <p:nvSpPr>
          <p:cNvPr id="7" name="TextBox 6">
            <a:extLst>
              <a:ext uri="{FF2B5EF4-FFF2-40B4-BE49-F238E27FC236}">
                <a16:creationId xmlns:a16="http://schemas.microsoft.com/office/drawing/2014/main" id="{697B2E65-0477-AF00-40D2-1D904B3AC408}"/>
              </a:ext>
            </a:extLst>
          </p:cNvPr>
          <p:cNvSpPr txBox="1"/>
          <p:nvPr/>
        </p:nvSpPr>
        <p:spPr>
          <a:xfrm>
            <a:off x="7157883" y="2157882"/>
            <a:ext cx="3657600" cy="369332"/>
          </a:xfrm>
          <a:prstGeom prst="rect">
            <a:avLst/>
          </a:prstGeom>
          <a:noFill/>
        </p:spPr>
        <p:txBody>
          <a:bodyPr wrap="square">
            <a:spAutoFit/>
          </a:bodyPr>
          <a:lstStyle/>
          <a:p>
            <a:r>
              <a:rPr lang="en-IN" b="1" dirty="0"/>
              <a:t>Why This Strategy Works</a:t>
            </a:r>
          </a:p>
        </p:txBody>
      </p:sp>
      <p:graphicFrame>
        <p:nvGraphicFramePr>
          <p:cNvPr id="8" name="Table 7">
            <a:extLst>
              <a:ext uri="{FF2B5EF4-FFF2-40B4-BE49-F238E27FC236}">
                <a16:creationId xmlns:a16="http://schemas.microsoft.com/office/drawing/2014/main" id="{E43D75CA-A87C-5AA1-A403-D2E919E9C30F}"/>
              </a:ext>
            </a:extLst>
          </p:cNvPr>
          <p:cNvGraphicFramePr>
            <a:graphicFrameLocks noGrp="1"/>
          </p:cNvGraphicFramePr>
          <p:nvPr>
            <p:extLst>
              <p:ext uri="{D42A27DB-BD31-4B8C-83A1-F6EECF244321}">
                <p14:modId xmlns:p14="http://schemas.microsoft.com/office/powerpoint/2010/main" val="2047295939"/>
              </p:ext>
            </p:extLst>
          </p:nvPr>
        </p:nvGraphicFramePr>
        <p:xfrm>
          <a:off x="6096000" y="2651760"/>
          <a:ext cx="5820698" cy="4206240"/>
        </p:xfrm>
        <a:graphic>
          <a:graphicData uri="http://schemas.openxmlformats.org/drawingml/2006/table">
            <a:tbl>
              <a:tblPr firstRow="1" bandRow="1">
                <a:tableStyleId>{5C22544A-7EE6-4342-B048-85BDC9FD1C3A}</a:tableStyleId>
              </a:tblPr>
              <a:tblGrid>
                <a:gridCol w="2910349">
                  <a:extLst>
                    <a:ext uri="{9D8B030D-6E8A-4147-A177-3AD203B41FA5}">
                      <a16:colId xmlns:a16="http://schemas.microsoft.com/office/drawing/2014/main" val="2214613241"/>
                    </a:ext>
                  </a:extLst>
                </a:gridCol>
                <a:gridCol w="2910349">
                  <a:extLst>
                    <a:ext uri="{9D8B030D-6E8A-4147-A177-3AD203B41FA5}">
                      <a16:colId xmlns:a16="http://schemas.microsoft.com/office/drawing/2014/main" val="3690180494"/>
                    </a:ext>
                  </a:extLst>
                </a:gridCol>
              </a:tblGrid>
              <a:tr h="284272">
                <a:tc>
                  <a:txBody>
                    <a:bodyPr/>
                    <a:lstStyle/>
                    <a:p>
                      <a:pPr>
                        <a:buNone/>
                      </a:pPr>
                      <a:r>
                        <a:rPr lang="en-IN" dirty="0"/>
                        <a:t>Aspect</a:t>
                      </a:r>
                    </a:p>
                  </a:txBody>
                  <a:tcPr anchor="ctr"/>
                </a:tc>
                <a:tc>
                  <a:txBody>
                    <a:bodyPr/>
                    <a:lstStyle/>
                    <a:p>
                      <a:pPr>
                        <a:buNone/>
                      </a:pPr>
                      <a:r>
                        <a:rPr lang="en-IN" dirty="0"/>
                        <a:t>Benefit</a:t>
                      </a:r>
                    </a:p>
                  </a:txBody>
                  <a:tcPr anchor="ctr"/>
                </a:tc>
                <a:extLst>
                  <a:ext uri="{0D108BD9-81ED-4DB2-BD59-A6C34878D82A}">
                    <a16:rowId xmlns:a16="http://schemas.microsoft.com/office/drawing/2014/main" val="1128036748"/>
                  </a:ext>
                </a:extLst>
              </a:tr>
              <a:tr h="497476">
                <a:tc>
                  <a:txBody>
                    <a:bodyPr/>
                    <a:lstStyle/>
                    <a:p>
                      <a:pPr>
                        <a:buNone/>
                      </a:pPr>
                      <a:r>
                        <a:rPr lang="en-IN" b="1"/>
                        <a:t>Marketing</a:t>
                      </a:r>
                      <a:endParaRPr lang="en-IN"/>
                    </a:p>
                  </a:txBody>
                  <a:tcPr anchor="ctr"/>
                </a:tc>
                <a:tc>
                  <a:txBody>
                    <a:bodyPr/>
                    <a:lstStyle/>
                    <a:p>
                      <a:pPr>
                        <a:buNone/>
                      </a:pPr>
                      <a:r>
                        <a:rPr lang="en-US"/>
                        <a:t>Cheap customer acquisition vs expensive TV/digital ads</a:t>
                      </a:r>
                    </a:p>
                  </a:txBody>
                  <a:tcPr anchor="ctr"/>
                </a:tc>
                <a:extLst>
                  <a:ext uri="{0D108BD9-81ED-4DB2-BD59-A6C34878D82A}">
                    <a16:rowId xmlns:a16="http://schemas.microsoft.com/office/drawing/2014/main" val="1602411216"/>
                  </a:ext>
                </a:extLst>
              </a:tr>
              <a:tr h="284272">
                <a:tc>
                  <a:txBody>
                    <a:bodyPr/>
                    <a:lstStyle/>
                    <a:p>
                      <a:pPr>
                        <a:buNone/>
                      </a:pPr>
                      <a:r>
                        <a:rPr lang="en-IN" b="1"/>
                        <a:t>Retention</a:t>
                      </a:r>
                      <a:endParaRPr lang="en-IN"/>
                    </a:p>
                  </a:txBody>
                  <a:tcPr anchor="ctr"/>
                </a:tc>
                <a:tc>
                  <a:txBody>
                    <a:bodyPr/>
                    <a:lstStyle/>
                    <a:p>
                      <a:pPr>
                        <a:buNone/>
                      </a:pPr>
                      <a:r>
                        <a:rPr lang="en-US"/>
                        <a:t>First order experience builds habit</a:t>
                      </a:r>
                    </a:p>
                  </a:txBody>
                  <a:tcPr anchor="ctr"/>
                </a:tc>
                <a:extLst>
                  <a:ext uri="{0D108BD9-81ED-4DB2-BD59-A6C34878D82A}">
                    <a16:rowId xmlns:a16="http://schemas.microsoft.com/office/drawing/2014/main" val="2909855264"/>
                  </a:ext>
                </a:extLst>
              </a:tr>
              <a:tr h="497476">
                <a:tc>
                  <a:txBody>
                    <a:bodyPr/>
                    <a:lstStyle/>
                    <a:p>
                      <a:pPr>
                        <a:buNone/>
                      </a:pPr>
                      <a:r>
                        <a:rPr lang="en-IN" b="1"/>
                        <a:t>Psychology</a:t>
                      </a:r>
                      <a:endParaRPr lang="en-IN"/>
                    </a:p>
                  </a:txBody>
                  <a:tcPr anchor="ctr"/>
                </a:tc>
                <a:tc>
                  <a:txBody>
                    <a:bodyPr/>
                    <a:lstStyle/>
                    <a:p>
                      <a:pPr>
                        <a:buNone/>
                      </a:pPr>
                      <a:r>
                        <a:rPr lang="en-US"/>
                        <a:t>80% sounds amazing (anchoring bias)</a:t>
                      </a:r>
                    </a:p>
                  </a:txBody>
                  <a:tcPr anchor="ctr"/>
                </a:tc>
                <a:extLst>
                  <a:ext uri="{0D108BD9-81ED-4DB2-BD59-A6C34878D82A}">
                    <a16:rowId xmlns:a16="http://schemas.microsoft.com/office/drawing/2014/main" val="2778482526"/>
                  </a:ext>
                </a:extLst>
              </a:tr>
              <a:tr h="497476">
                <a:tc>
                  <a:txBody>
                    <a:bodyPr/>
                    <a:lstStyle/>
                    <a:p>
                      <a:pPr>
                        <a:buNone/>
                      </a:pPr>
                      <a:r>
                        <a:rPr lang="en-IN" b="1"/>
                        <a:t>Economics</a:t>
                      </a:r>
                      <a:endParaRPr lang="en-IN"/>
                    </a:p>
                  </a:txBody>
                  <a:tcPr anchor="ctr"/>
                </a:tc>
                <a:tc>
                  <a:txBody>
                    <a:bodyPr/>
                    <a:lstStyle/>
                    <a:p>
                      <a:pPr>
                        <a:buNone/>
                      </a:pPr>
                      <a:r>
                        <a:rPr lang="en-US"/>
                        <a:t>₹64 loss today = ₹500+ lifetime value</a:t>
                      </a:r>
                    </a:p>
                  </a:txBody>
                  <a:tcPr anchor="ctr"/>
                </a:tc>
                <a:extLst>
                  <a:ext uri="{0D108BD9-81ED-4DB2-BD59-A6C34878D82A}">
                    <a16:rowId xmlns:a16="http://schemas.microsoft.com/office/drawing/2014/main" val="468538025"/>
                  </a:ext>
                </a:extLst>
              </a:tr>
              <a:tr h="497476">
                <a:tc>
                  <a:txBody>
                    <a:bodyPr/>
                    <a:lstStyle/>
                    <a:p>
                      <a:pPr>
                        <a:buNone/>
                      </a:pPr>
                      <a:r>
                        <a:rPr lang="en-IN" b="1"/>
                        <a:t>Competition</a:t>
                      </a:r>
                      <a:endParaRPr lang="en-IN"/>
                    </a:p>
                  </a:txBody>
                  <a:tcPr anchor="ctr"/>
                </a:tc>
                <a:tc>
                  <a:txBody>
                    <a:bodyPr/>
                    <a:lstStyle/>
                    <a:p>
                      <a:pPr>
                        <a:buNone/>
                      </a:pPr>
                      <a:r>
                        <a:rPr lang="en-US"/>
                        <a:t>Price wars to grab market share from rivals</a:t>
                      </a:r>
                    </a:p>
                  </a:txBody>
                  <a:tcPr anchor="ctr"/>
                </a:tc>
                <a:extLst>
                  <a:ext uri="{0D108BD9-81ED-4DB2-BD59-A6C34878D82A}">
                    <a16:rowId xmlns:a16="http://schemas.microsoft.com/office/drawing/2014/main" val="4145866342"/>
                  </a:ext>
                </a:extLst>
              </a:tr>
              <a:tr h="497476">
                <a:tc>
                  <a:txBody>
                    <a:bodyPr/>
                    <a:lstStyle/>
                    <a:p>
                      <a:pPr>
                        <a:buNone/>
                      </a:pPr>
                      <a:r>
                        <a:rPr lang="en-IN" b="1" dirty="0"/>
                        <a:t>Data</a:t>
                      </a:r>
                      <a:endParaRPr lang="en-IN" dirty="0"/>
                    </a:p>
                  </a:txBody>
                  <a:tcPr anchor="ctr"/>
                </a:tc>
                <a:tc>
                  <a:txBody>
                    <a:bodyPr/>
                    <a:lstStyle/>
                    <a:p>
                      <a:pPr>
                        <a:buNone/>
                      </a:pPr>
                      <a:r>
                        <a:rPr lang="en-US" dirty="0"/>
                        <a:t>User behavior insights worth more than ₹64</a:t>
                      </a:r>
                    </a:p>
                  </a:txBody>
                  <a:tcPr anchor="ctr"/>
                </a:tc>
                <a:extLst>
                  <a:ext uri="{0D108BD9-81ED-4DB2-BD59-A6C34878D82A}">
                    <a16:rowId xmlns:a16="http://schemas.microsoft.com/office/drawing/2014/main" val="1899797307"/>
                  </a:ext>
                </a:extLst>
              </a:tr>
            </a:tbl>
          </a:graphicData>
        </a:graphic>
      </p:graphicFrame>
    </p:spTree>
    <p:extLst>
      <p:ext uri="{BB962C8B-B14F-4D97-AF65-F5344CB8AC3E}">
        <p14:creationId xmlns:p14="http://schemas.microsoft.com/office/powerpoint/2010/main" val="400868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D1C3-B915-3B62-4D2F-9A58F12F56D9}"/>
              </a:ext>
            </a:extLst>
          </p:cNvPr>
          <p:cNvSpPr>
            <a:spLocks noGrp="1"/>
          </p:cNvSpPr>
          <p:nvPr>
            <p:ph type="ctrTitle"/>
          </p:nvPr>
        </p:nvSpPr>
        <p:spPr>
          <a:xfrm>
            <a:off x="235974" y="249188"/>
            <a:ext cx="10363200" cy="1953238"/>
          </a:xfrm>
        </p:spPr>
        <p:txBody>
          <a:bodyPr>
            <a:noAutofit/>
          </a:bodyPr>
          <a:lstStyle/>
          <a:p>
            <a:pPr algn="l"/>
            <a:r>
              <a:rPr lang="en-US" sz="2000" b="1" dirty="0"/>
              <a:t>4. Strategic Recommendation</a:t>
            </a:r>
            <a:br>
              <a:rPr lang="en-US" sz="2000" b="1" dirty="0"/>
            </a:br>
            <a:r>
              <a:rPr lang="en-US" sz="2000" dirty="0"/>
              <a:t>✅ </a:t>
            </a:r>
            <a:r>
              <a:rPr lang="en-US" sz="2000" b="1" dirty="0"/>
              <a:t>Adopt Swiggy's quality-first model</a:t>
            </a:r>
            <a:r>
              <a:rPr lang="en-US" sz="2000" dirty="0"/>
              <a:t> for sustainable trust recovery</a:t>
            </a:r>
            <a:br>
              <a:rPr lang="en-US" sz="2000" dirty="0"/>
            </a:br>
            <a:r>
              <a:rPr lang="en-US" sz="2000" dirty="0"/>
              <a:t>✅ </a:t>
            </a:r>
            <a:r>
              <a:rPr lang="en-US" sz="2000" b="1" dirty="0"/>
              <a:t>Use targeted cashbacks sparingly</a:t>
            </a:r>
            <a:r>
              <a:rPr lang="en-US" sz="2000" dirty="0"/>
              <a:t> (reactivation + high-value segments only)</a:t>
            </a:r>
            <a:br>
              <a:rPr lang="en-US" sz="2000" dirty="0"/>
            </a:br>
            <a:r>
              <a:rPr lang="en-US" sz="2000" dirty="0"/>
              <a:t>✅ </a:t>
            </a:r>
            <a:r>
              <a:rPr lang="en-US" sz="2000" b="1" dirty="0"/>
              <a:t>Invest in food safety audits &amp; certifications</a:t>
            </a:r>
            <a:r>
              <a:rPr lang="en-US" sz="2000" dirty="0"/>
              <a:t> to signal reliability</a:t>
            </a:r>
            <a:br>
              <a:rPr lang="en-US" sz="2000" dirty="0"/>
            </a:br>
            <a:r>
              <a:rPr lang="en-US" sz="2000" dirty="0"/>
              <a:t>✅ </a:t>
            </a:r>
            <a:r>
              <a:rPr lang="en-US" sz="2000" b="1" dirty="0"/>
              <a:t>Avoid deep discount wars</a:t>
            </a:r>
            <a:r>
              <a:rPr lang="en-US" sz="2000" dirty="0"/>
              <a:t> that erode margins without building loyalty</a:t>
            </a:r>
            <a:br>
              <a:rPr lang="en-US" sz="2000" dirty="0"/>
            </a:br>
            <a:endParaRPr lang="en-IN" sz="2000" dirty="0"/>
          </a:p>
        </p:txBody>
      </p:sp>
    </p:spTree>
    <p:extLst>
      <p:ext uri="{BB962C8B-B14F-4D97-AF65-F5344CB8AC3E}">
        <p14:creationId xmlns:p14="http://schemas.microsoft.com/office/powerpoint/2010/main" val="121621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F417-2797-F092-BC16-E52FAE750A7D}"/>
              </a:ext>
            </a:extLst>
          </p:cNvPr>
          <p:cNvSpPr>
            <a:spLocks noGrp="1"/>
          </p:cNvSpPr>
          <p:nvPr>
            <p:ph type="ctrTitle"/>
          </p:nvPr>
        </p:nvSpPr>
        <p:spPr>
          <a:xfrm>
            <a:off x="0" y="0"/>
            <a:ext cx="10363200" cy="1278192"/>
          </a:xfrm>
        </p:spPr>
        <p:txBody>
          <a:bodyPr>
            <a:normAutofit/>
          </a:bodyPr>
          <a:lstStyle/>
          <a:p>
            <a:pPr algn="l"/>
            <a:r>
              <a:rPr lang="en-US" sz="2400" b="1" dirty="0"/>
              <a:t>What external factors (e.g., ad prices, seasonal effects) may have contributed to </a:t>
            </a:r>
            <a:br>
              <a:rPr lang="en-US" sz="2400" dirty="0"/>
            </a:br>
            <a:r>
              <a:rPr lang="en-US" sz="2400" b="1" dirty="0"/>
              <a:t>CAC tripling? </a:t>
            </a:r>
            <a:br>
              <a:rPr lang="en-US" sz="2400" dirty="0"/>
            </a:br>
            <a:endParaRPr lang="en-IN" sz="2400" dirty="0"/>
          </a:p>
        </p:txBody>
      </p:sp>
      <p:sp>
        <p:nvSpPr>
          <p:cNvPr id="3" name="Subtitle 2">
            <a:extLst>
              <a:ext uri="{FF2B5EF4-FFF2-40B4-BE49-F238E27FC236}">
                <a16:creationId xmlns:a16="http://schemas.microsoft.com/office/drawing/2014/main" id="{1E4FB536-4675-7553-925B-4F4959BEEEE6}"/>
              </a:ext>
            </a:extLst>
          </p:cNvPr>
          <p:cNvSpPr>
            <a:spLocks noGrp="1"/>
          </p:cNvSpPr>
          <p:nvPr>
            <p:ph type="subTitle" idx="1"/>
          </p:nvPr>
        </p:nvSpPr>
        <p:spPr>
          <a:xfrm>
            <a:off x="255639" y="838200"/>
            <a:ext cx="2438400" cy="548641"/>
          </a:xfrm>
        </p:spPr>
        <p:txBody>
          <a:bodyPr>
            <a:normAutofit lnSpcReduction="10000"/>
          </a:bodyPr>
          <a:lstStyle/>
          <a:p>
            <a:r>
              <a:rPr lang="en-IN" dirty="0">
                <a:solidFill>
                  <a:schemeClr val="tx1"/>
                </a:solidFill>
              </a:rPr>
              <a:t>CAC Tripling</a:t>
            </a:r>
          </a:p>
        </p:txBody>
      </p:sp>
      <p:graphicFrame>
        <p:nvGraphicFramePr>
          <p:cNvPr id="4" name="Table 3">
            <a:extLst>
              <a:ext uri="{FF2B5EF4-FFF2-40B4-BE49-F238E27FC236}">
                <a16:creationId xmlns:a16="http://schemas.microsoft.com/office/drawing/2014/main" id="{AB463B11-B91B-988D-F89E-38B2B37DB02B}"/>
              </a:ext>
            </a:extLst>
          </p:cNvPr>
          <p:cNvGraphicFramePr>
            <a:graphicFrameLocks noGrp="1"/>
          </p:cNvGraphicFramePr>
          <p:nvPr>
            <p:extLst>
              <p:ext uri="{D42A27DB-BD31-4B8C-83A1-F6EECF244321}">
                <p14:modId xmlns:p14="http://schemas.microsoft.com/office/powerpoint/2010/main" val="2053015805"/>
              </p:ext>
            </p:extLst>
          </p:nvPr>
        </p:nvGraphicFramePr>
        <p:xfrm>
          <a:off x="979949" y="1386841"/>
          <a:ext cx="8665495" cy="5217160"/>
        </p:xfrm>
        <a:graphic>
          <a:graphicData uri="http://schemas.openxmlformats.org/drawingml/2006/table">
            <a:tbl>
              <a:tblPr firstRow="1" bandRow="1">
                <a:tableStyleId>{5C22544A-7EE6-4342-B048-85BDC9FD1C3A}</a:tableStyleId>
              </a:tblPr>
              <a:tblGrid>
                <a:gridCol w="1733099">
                  <a:extLst>
                    <a:ext uri="{9D8B030D-6E8A-4147-A177-3AD203B41FA5}">
                      <a16:colId xmlns:a16="http://schemas.microsoft.com/office/drawing/2014/main" val="3129046672"/>
                    </a:ext>
                  </a:extLst>
                </a:gridCol>
                <a:gridCol w="1733099">
                  <a:extLst>
                    <a:ext uri="{9D8B030D-6E8A-4147-A177-3AD203B41FA5}">
                      <a16:colId xmlns:a16="http://schemas.microsoft.com/office/drawing/2014/main" val="547470257"/>
                    </a:ext>
                  </a:extLst>
                </a:gridCol>
                <a:gridCol w="1733099">
                  <a:extLst>
                    <a:ext uri="{9D8B030D-6E8A-4147-A177-3AD203B41FA5}">
                      <a16:colId xmlns:a16="http://schemas.microsoft.com/office/drawing/2014/main" val="4062414469"/>
                    </a:ext>
                  </a:extLst>
                </a:gridCol>
                <a:gridCol w="1733099">
                  <a:extLst>
                    <a:ext uri="{9D8B030D-6E8A-4147-A177-3AD203B41FA5}">
                      <a16:colId xmlns:a16="http://schemas.microsoft.com/office/drawing/2014/main" val="3132114379"/>
                    </a:ext>
                  </a:extLst>
                </a:gridCol>
                <a:gridCol w="1733099">
                  <a:extLst>
                    <a:ext uri="{9D8B030D-6E8A-4147-A177-3AD203B41FA5}">
                      <a16:colId xmlns:a16="http://schemas.microsoft.com/office/drawing/2014/main" val="3864914360"/>
                    </a:ext>
                  </a:extLst>
                </a:gridCol>
              </a:tblGrid>
              <a:tr h="370840">
                <a:tc>
                  <a:txBody>
                    <a:bodyPr/>
                    <a:lstStyle/>
                    <a:p>
                      <a:pPr>
                        <a:buNone/>
                      </a:pPr>
                      <a:r>
                        <a:rPr lang="en-IN" b="1" dirty="0"/>
                        <a:t>Factor</a:t>
                      </a:r>
                      <a:endParaRPr lang="en-IN" dirty="0"/>
                    </a:p>
                  </a:txBody>
                  <a:tcPr anchor="ctr"/>
                </a:tc>
                <a:tc>
                  <a:txBody>
                    <a:bodyPr/>
                    <a:lstStyle/>
                    <a:p>
                      <a:pPr>
                        <a:buNone/>
                      </a:pPr>
                      <a:r>
                        <a:rPr lang="en-IN" b="1"/>
                        <a:t>Impact</a:t>
                      </a:r>
                      <a:endParaRPr lang="en-IN"/>
                    </a:p>
                  </a:txBody>
                  <a:tcPr anchor="ctr"/>
                </a:tc>
                <a:tc>
                  <a:txBody>
                    <a:bodyPr/>
                    <a:lstStyle/>
                    <a:p>
                      <a:pPr>
                        <a:buNone/>
                      </a:pPr>
                      <a:r>
                        <a:rPr lang="en-IN" b="1" dirty="0"/>
                        <a:t>Peak Season</a:t>
                      </a:r>
                      <a:endParaRPr lang="en-IN" dirty="0"/>
                    </a:p>
                  </a:txBody>
                  <a:tcPr anchor="ctr"/>
                </a:tc>
                <a:tc>
                  <a:txBody>
                    <a:bodyPr/>
                    <a:lstStyle/>
                    <a:p>
                      <a:pPr>
                        <a:buNone/>
                      </a:pPr>
                      <a:r>
                        <a:rPr lang="en-IN" b="1"/>
                        <a:t>Off-Season</a:t>
                      </a:r>
                      <a:endParaRPr lang="en-IN"/>
                    </a:p>
                  </a:txBody>
                  <a:tcPr anchor="ctr"/>
                </a:tc>
                <a:tc>
                  <a:txBody>
                    <a:bodyPr/>
                    <a:lstStyle/>
                    <a:p>
                      <a:pPr>
                        <a:buNone/>
                      </a:pPr>
                      <a:r>
                        <a:rPr lang="en-IN" b="1"/>
                        <a:t>Business Impact</a:t>
                      </a:r>
                      <a:endParaRPr lang="en-IN"/>
                    </a:p>
                  </a:txBody>
                  <a:tcPr anchor="ctr"/>
                </a:tc>
                <a:extLst>
                  <a:ext uri="{0D108BD9-81ED-4DB2-BD59-A6C34878D82A}">
                    <a16:rowId xmlns:a16="http://schemas.microsoft.com/office/drawing/2014/main" val="1303981848"/>
                  </a:ext>
                </a:extLst>
              </a:tr>
              <a:tr h="370840">
                <a:tc>
                  <a:txBody>
                    <a:bodyPr/>
                    <a:lstStyle/>
                    <a:p>
                      <a:pPr>
                        <a:buNone/>
                      </a:pPr>
                      <a:r>
                        <a:rPr lang="en-IN" b="1"/>
                        <a:t>1. Ad Costs Surge</a:t>
                      </a:r>
                      <a:endParaRPr lang="en-IN"/>
                    </a:p>
                  </a:txBody>
                  <a:tcPr anchor="ctr"/>
                </a:tc>
                <a:tc>
                  <a:txBody>
                    <a:bodyPr/>
                    <a:lstStyle/>
                    <a:p>
                      <a:pPr>
                        <a:buNone/>
                      </a:pPr>
                      <a:r>
                        <a:rPr lang="en-IN" dirty="0"/>
                        <a:t>40%</a:t>
                      </a:r>
                    </a:p>
                  </a:txBody>
                  <a:tcPr anchor="ctr"/>
                </a:tc>
                <a:tc>
                  <a:txBody>
                    <a:bodyPr/>
                    <a:lstStyle/>
                    <a:p>
                      <a:pPr>
                        <a:buNone/>
                      </a:pPr>
                      <a:r>
                        <a:rPr lang="en-US"/>
                        <a:t>₹4.3K paid ads (CPM ₹50-100)</a:t>
                      </a:r>
                    </a:p>
                  </a:txBody>
                  <a:tcPr anchor="ctr"/>
                </a:tc>
                <a:tc>
                  <a:txBody>
                    <a:bodyPr/>
                    <a:lstStyle/>
                    <a:p>
                      <a:pPr>
                        <a:buNone/>
                      </a:pPr>
                      <a:r>
                        <a:rPr lang="en-US"/>
                        <a:t>₹1.2K paid ads (CPM ₹15-25)</a:t>
                      </a:r>
                    </a:p>
                  </a:txBody>
                  <a:tcPr anchor="ctr"/>
                </a:tc>
                <a:tc>
                  <a:txBody>
                    <a:bodyPr/>
                    <a:lstStyle/>
                    <a:p>
                      <a:pPr>
                        <a:buNone/>
                      </a:pPr>
                      <a:r>
                        <a:rPr lang="en-US"/>
                        <a:t>Auction bidding drives costs 3.5x higher</a:t>
                      </a:r>
                    </a:p>
                  </a:txBody>
                  <a:tcPr anchor="ctr"/>
                </a:tc>
                <a:extLst>
                  <a:ext uri="{0D108BD9-81ED-4DB2-BD59-A6C34878D82A}">
                    <a16:rowId xmlns:a16="http://schemas.microsoft.com/office/drawing/2014/main" val="1767102727"/>
                  </a:ext>
                </a:extLst>
              </a:tr>
              <a:tr h="370840">
                <a:tc>
                  <a:txBody>
                    <a:bodyPr/>
                    <a:lstStyle/>
                    <a:p>
                      <a:pPr>
                        <a:buNone/>
                      </a:pPr>
                      <a:r>
                        <a:rPr lang="en-IN" b="1"/>
                        <a:t>2. Seasonal Demand</a:t>
                      </a:r>
                      <a:endParaRPr lang="en-IN"/>
                    </a:p>
                  </a:txBody>
                  <a:tcPr anchor="ctr"/>
                </a:tc>
                <a:tc>
                  <a:txBody>
                    <a:bodyPr/>
                    <a:lstStyle/>
                    <a:p>
                      <a:pPr>
                        <a:buNone/>
                      </a:pPr>
                      <a:r>
                        <a:rPr lang="en-IN"/>
                        <a:t>35%</a:t>
                      </a:r>
                    </a:p>
                  </a:txBody>
                  <a:tcPr anchor="ctr"/>
                </a:tc>
                <a:tc>
                  <a:txBody>
                    <a:bodyPr/>
                    <a:lstStyle/>
                    <a:p>
                      <a:pPr>
                        <a:buNone/>
                      </a:pPr>
                      <a:r>
                        <a:rPr lang="en-US"/>
                        <a:t>Jan/Mar/May: ₹21.5K total CAC</a:t>
                      </a:r>
                    </a:p>
                  </a:txBody>
                  <a:tcPr anchor="ctr"/>
                </a:tc>
                <a:tc>
                  <a:txBody>
                    <a:bodyPr/>
                    <a:lstStyle/>
                    <a:p>
                      <a:pPr>
                        <a:buNone/>
                      </a:pPr>
                      <a:r>
                        <a:rPr lang="en-IN"/>
                        <a:t>Jun/Jul/Aug: ₹7.5K total CAC</a:t>
                      </a:r>
                    </a:p>
                  </a:txBody>
                  <a:tcPr anchor="ctr"/>
                </a:tc>
                <a:tc>
                  <a:txBody>
                    <a:bodyPr/>
                    <a:lstStyle/>
                    <a:p>
                      <a:pPr>
                        <a:buNone/>
                      </a:pPr>
                      <a:r>
                        <a:rPr lang="en-US"/>
                        <a:t>2.8x higher CAC during festive seasons</a:t>
                      </a:r>
                    </a:p>
                  </a:txBody>
                  <a:tcPr anchor="ctr"/>
                </a:tc>
                <a:extLst>
                  <a:ext uri="{0D108BD9-81ED-4DB2-BD59-A6C34878D82A}">
                    <a16:rowId xmlns:a16="http://schemas.microsoft.com/office/drawing/2014/main" val="1470124686"/>
                  </a:ext>
                </a:extLst>
              </a:tr>
              <a:tr h="370840">
                <a:tc>
                  <a:txBody>
                    <a:bodyPr/>
                    <a:lstStyle/>
                    <a:p>
                      <a:pPr>
                        <a:buNone/>
                      </a:pPr>
                      <a:r>
                        <a:rPr lang="en-IN" b="1"/>
                        <a:t>3. Competitor Wars</a:t>
                      </a:r>
                      <a:endParaRPr lang="en-IN"/>
                    </a:p>
                  </a:txBody>
                  <a:tcPr anchor="ctr"/>
                </a:tc>
                <a:tc>
                  <a:txBody>
                    <a:bodyPr/>
                    <a:lstStyle/>
                    <a:p>
                      <a:pPr>
                        <a:buNone/>
                      </a:pPr>
                      <a:r>
                        <a:rPr lang="en-IN"/>
                        <a:t>15%</a:t>
                      </a:r>
                    </a:p>
                  </a:txBody>
                  <a:tcPr anchor="ctr"/>
                </a:tc>
                <a:tc>
                  <a:txBody>
                    <a:bodyPr/>
                    <a:lstStyle/>
                    <a:p>
                      <a:pPr>
                        <a:buNone/>
                      </a:pPr>
                      <a:r>
                        <a:rPr lang="en-IN"/>
                        <a:t>Swiggy aggressive bidding</a:t>
                      </a:r>
                    </a:p>
                  </a:txBody>
                  <a:tcPr anchor="ctr"/>
                </a:tc>
                <a:tc>
                  <a:txBody>
                    <a:bodyPr/>
                    <a:lstStyle/>
                    <a:p>
                      <a:pPr>
                        <a:buNone/>
                      </a:pPr>
                      <a:r>
                        <a:rPr lang="en-IN"/>
                        <a:t>Limited competition</a:t>
                      </a:r>
                    </a:p>
                  </a:txBody>
                  <a:tcPr anchor="ctr"/>
                </a:tc>
                <a:tc>
                  <a:txBody>
                    <a:bodyPr/>
                    <a:lstStyle/>
                    <a:p>
                      <a:pPr>
                        <a:buNone/>
                      </a:pPr>
                      <a:r>
                        <a:rPr lang="en-US"/>
                        <a:t>Forces ₹2-3x higher spend to match</a:t>
                      </a:r>
                    </a:p>
                  </a:txBody>
                  <a:tcPr anchor="ctr"/>
                </a:tc>
                <a:extLst>
                  <a:ext uri="{0D108BD9-81ED-4DB2-BD59-A6C34878D82A}">
                    <a16:rowId xmlns:a16="http://schemas.microsoft.com/office/drawing/2014/main" val="1766991149"/>
                  </a:ext>
                </a:extLst>
              </a:tr>
              <a:tr h="370840">
                <a:tc>
                  <a:txBody>
                    <a:bodyPr/>
                    <a:lstStyle/>
                    <a:p>
                      <a:pPr>
                        <a:buNone/>
                      </a:pPr>
                      <a:r>
                        <a:rPr lang="en-IN" b="1"/>
                        <a:t>4. Market Growth</a:t>
                      </a:r>
                      <a:endParaRPr lang="en-IN"/>
                    </a:p>
                  </a:txBody>
                  <a:tcPr anchor="ctr"/>
                </a:tc>
                <a:tc>
                  <a:txBody>
                    <a:bodyPr/>
                    <a:lstStyle/>
                    <a:p>
                      <a:pPr>
                        <a:buNone/>
                      </a:pPr>
                      <a:r>
                        <a:rPr lang="en-IN"/>
                        <a:t>10%</a:t>
                      </a:r>
                    </a:p>
                  </a:txBody>
                  <a:tcPr anchor="ctr"/>
                </a:tc>
                <a:tc>
                  <a:txBody>
                    <a:bodyPr/>
                    <a:lstStyle/>
                    <a:p>
                      <a:pPr>
                        <a:buNone/>
                      </a:pPr>
                      <a:r>
                        <a:rPr lang="en-IN"/>
                        <a:t>10+ players bidding</a:t>
                      </a:r>
                    </a:p>
                  </a:txBody>
                  <a:tcPr anchor="ctr"/>
                </a:tc>
                <a:tc>
                  <a:txBody>
                    <a:bodyPr/>
                    <a:lstStyle/>
                    <a:p>
                      <a:pPr>
                        <a:buNone/>
                      </a:pPr>
                      <a:r>
                        <a:rPr lang="en-IN"/>
                        <a:t>5-6 players</a:t>
                      </a:r>
                    </a:p>
                  </a:txBody>
                  <a:tcPr anchor="ctr"/>
                </a:tc>
                <a:tc>
                  <a:txBody>
                    <a:bodyPr/>
                    <a:lstStyle/>
                    <a:p>
                      <a:pPr>
                        <a:buNone/>
                      </a:pPr>
                      <a:r>
                        <a:rPr lang="en-IN"/>
                        <a:t>New entrants (Zepto, Ola) increase CPM</a:t>
                      </a:r>
                    </a:p>
                  </a:txBody>
                  <a:tcPr anchor="ctr"/>
                </a:tc>
                <a:extLst>
                  <a:ext uri="{0D108BD9-81ED-4DB2-BD59-A6C34878D82A}">
                    <a16:rowId xmlns:a16="http://schemas.microsoft.com/office/drawing/2014/main" val="2212505552"/>
                  </a:ext>
                </a:extLst>
              </a:tr>
              <a:tr h="370840">
                <a:tc>
                  <a:txBody>
                    <a:bodyPr/>
                    <a:lstStyle/>
                    <a:p>
                      <a:pPr>
                        <a:buNone/>
                      </a:pPr>
                      <a:r>
                        <a:rPr lang="en-IN" b="1"/>
                        <a:t>Result:</a:t>
                      </a:r>
                      <a:endParaRPr lang="en-IN"/>
                    </a:p>
                  </a:txBody>
                  <a:tcPr anchor="ctr"/>
                </a:tc>
                <a:tc>
                  <a:txBody>
                    <a:bodyPr/>
                    <a:lstStyle/>
                    <a:p>
                      <a:pPr>
                        <a:buNone/>
                      </a:pPr>
                      <a:r>
                        <a:rPr lang="en-IN" b="1"/>
                        <a:t>CAC Triples</a:t>
                      </a:r>
                      <a:endParaRPr lang="en-IN"/>
                    </a:p>
                  </a:txBody>
                  <a:tcPr anchor="ctr"/>
                </a:tc>
                <a:tc>
                  <a:txBody>
                    <a:bodyPr/>
                    <a:lstStyle/>
                    <a:p>
                      <a:pPr>
                        <a:buNone/>
                      </a:pPr>
                      <a:r>
                        <a:rPr lang="en-IN" b="1"/>
                        <a:t>₹11,000 per customer</a:t>
                      </a:r>
                      <a:endParaRPr lang="en-IN"/>
                    </a:p>
                  </a:txBody>
                  <a:tcPr anchor="ctr"/>
                </a:tc>
                <a:tc>
                  <a:txBody>
                    <a:bodyPr/>
                    <a:lstStyle/>
                    <a:p>
                      <a:pPr>
                        <a:buNone/>
                      </a:pPr>
                      <a:r>
                        <a:rPr lang="en-IN" b="1"/>
                        <a:t>₹3,000 per customer</a:t>
                      </a:r>
                      <a:endParaRPr lang="en-IN"/>
                    </a:p>
                  </a:txBody>
                  <a:tcPr anchor="ctr"/>
                </a:tc>
                <a:tc>
                  <a:txBody>
                    <a:bodyPr/>
                    <a:lstStyle/>
                    <a:p>
                      <a:pPr>
                        <a:buNone/>
                      </a:pPr>
                      <a:r>
                        <a:rPr lang="en-US" b="1" dirty="0"/>
                        <a:t>Peak season: Loss-making (LTV ₹8K &lt; CAC ₹11K)</a:t>
                      </a:r>
                      <a:endParaRPr lang="en-US" dirty="0"/>
                    </a:p>
                  </a:txBody>
                  <a:tcPr anchor="ctr"/>
                </a:tc>
                <a:extLst>
                  <a:ext uri="{0D108BD9-81ED-4DB2-BD59-A6C34878D82A}">
                    <a16:rowId xmlns:a16="http://schemas.microsoft.com/office/drawing/2014/main" val="3386299762"/>
                  </a:ext>
                </a:extLst>
              </a:tr>
            </a:tbl>
          </a:graphicData>
        </a:graphic>
      </p:graphicFrame>
    </p:spTree>
    <p:extLst>
      <p:ext uri="{BB962C8B-B14F-4D97-AF65-F5344CB8AC3E}">
        <p14:creationId xmlns:p14="http://schemas.microsoft.com/office/powerpoint/2010/main" val="1634064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19E9E2D4-C854-3FED-D61F-4D95FE824E5B}"/>
              </a:ext>
            </a:extLst>
          </p:cNvPr>
          <p:cNvGraphicFramePr>
            <a:graphicFrameLocks noGrp="1"/>
          </p:cNvGraphicFramePr>
          <p:nvPr>
            <p:ph idx="1"/>
            <p:extLst>
              <p:ext uri="{D42A27DB-BD31-4B8C-83A1-F6EECF244321}">
                <p14:modId xmlns:p14="http://schemas.microsoft.com/office/powerpoint/2010/main" val="2852264938"/>
              </p:ext>
            </p:extLst>
          </p:nvPr>
        </p:nvGraphicFramePr>
        <p:xfrm>
          <a:off x="383457" y="810015"/>
          <a:ext cx="11198943" cy="2834640"/>
        </p:xfrm>
        <a:graphic>
          <a:graphicData uri="http://schemas.openxmlformats.org/drawingml/2006/table">
            <a:tbl>
              <a:tblPr firstRow="1" bandRow="1">
                <a:tableStyleId>{5C22544A-7EE6-4342-B048-85BDC9FD1C3A}</a:tableStyleId>
              </a:tblPr>
              <a:tblGrid>
                <a:gridCol w="1599849">
                  <a:extLst>
                    <a:ext uri="{9D8B030D-6E8A-4147-A177-3AD203B41FA5}">
                      <a16:colId xmlns:a16="http://schemas.microsoft.com/office/drawing/2014/main" val="1804083216"/>
                    </a:ext>
                  </a:extLst>
                </a:gridCol>
                <a:gridCol w="1599849">
                  <a:extLst>
                    <a:ext uri="{9D8B030D-6E8A-4147-A177-3AD203B41FA5}">
                      <a16:colId xmlns:a16="http://schemas.microsoft.com/office/drawing/2014/main" val="4139108749"/>
                    </a:ext>
                  </a:extLst>
                </a:gridCol>
                <a:gridCol w="1599849">
                  <a:extLst>
                    <a:ext uri="{9D8B030D-6E8A-4147-A177-3AD203B41FA5}">
                      <a16:colId xmlns:a16="http://schemas.microsoft.com/office/drawing/2014/main" val="666370407"/>
                    </a:ext>
                  </a:extLst>
                </a:gridCol>
                <a:gridCol w="1599849">
                  <a:extLst>
                    <a:ext uri="{9D8B030D-6E8A-4147-A177-3AD203B41FA5}">
                      <a16:colId xmlns:a16="http://schemas.microsoft.com/office/drawing/2014/main" val="1699946917"/>
                    </a:ext>
                  </a:extLst>
                </a:gridCol>
                <a:gridCol w="1599849">
                  <a:extLst>
                    <a:ext uri="{9D8B030D-6E8A-4147-A177-3AD203B41FA5}">
                      <a16:colId xmlns:a16="http://schemas.microsoft.com/office/drawing/2014/main" val="3479676475"/>
                    </a:ext>
                  </a:extLst>
                </a:gridCol>
                <a:gridCol w="1599849">
                  <a:extLst>
                    <a:ext uri="{9D8B030D-6E8A-4147-A177-3AD203B41FA5}">
                      <a16:colId xmlns:a16="http://schemas.microsoft.com/office/drawing/2014/main" val="4243234321"/>
                    </a:ext>
                  </a:extLst>
                </a:gridCol>
                <a:gridCol w="1599849">
                  <a:extLst>
                    <a:ext uri="{9D8B030D-6E8A-4147-A177-3AD203B41FA5}">
                      <a16:colId xmlns:a16="http://schemas.microsoft.com/office/drawing/2014/main" val="1670337610"/>
                    </a:ext>
                  </a:extLst>
                </a:gridCol>
              </a:tblGrid>
              <a:tr h="602103">
                <a:tc>
                  <a:txBody>
                    <a:bodyPr/>
                    <a:lstStyle/>
                    <a:p>
                      <a:pPr>
                        <a:buNone/>
                      </a:pPr>
                      <a:r>
                        <a:rPr lang="en-IN" b="1" dirty="0"/>
                        <a:t>Strategy</a:t>
                      </a:r>
                      <a:endParaRPr lang="en-IN" dirty="0"/>
                    </a:p>
                  </a:txBody>
                  <a:tcPr anchor="ctr"/>
                </a:tc>
                <a:tc>
                  <a:txBody>
                    <a:bodyPr/>
                    <a:lstStyle/>
                    <a:p>
                      <a:pPr>
                        <a:buNone/>
                      </a:pPr>
                      <a:r>
                        <a:rPr lang="en-IN" b="1"/>
                        <a:t>Trust Impact</a:t>
                      </a:r>
                      <a:endParaRPr lang="en-IN"/>
                    </a:p>
                  </a:txBody>
                  <a:tcPr anchor="ctr"/>
                </a:tc>
                <a:tc>
                  <a:txBody>
                    <a:bodyPr/>
                    <a:lstStyle/>
                    <a:p>
                      <a:pPr>
                        <a:buNone/>
                      </a:pPr>
                      <a:r>
                        <a:rPr lang="en-IN" b="1"/>
                        <a:t>Cost</a:t>
                      </a:r>
                      <a:endParaRPr lang="en-IN"/>
                    </a:p>
                  </a:txBody>
                  <a:tcPr anchor="ctr"/>
                </a:tc>
                <a:tc>
                  <a:txBody>
                    <a:bodyPr/>
                    <a:lstStyle/>
                    <a:p>
                      <a:pPr>
                        <a:buNone/>
                      </a:pPr>
                      <a:r>
                        <a:rPr lang="en-IN" b="1"/>
                        <a:t>Implementation Time</a:t>
                      </a:r>
                      <a:endParaRPr lang="en-IN"/>
                    </a:p>
                  </a:txBody>
                  <a:tcPr anchor="ctr"/>
                </a:tc>
                <a:tc>
                  <a:txBody>
                    <a:bodyPr/>
                    <a:lstStyle/>
                    <a:p>
                      <a:pPr>
                        <a:buNone/>
                      </a:pPr>
                      <a:r>
                        <a:rPr lang="en-IN" b="1"/>
                        <a:t>Margin Impact</a:t>
                      </a:r>
                      <a:endParaRPr lang="en-IN"/>
                    </a:p>
                  </a:txBody>
                  <a:tcPr anchor="ctr"/>
                </a:tc>
                <a:tc>
                  <a:txBody>
                    <a:bodyPr/>
                    <a:lstStyle/>
                    <a:p>
                      <a:pPr>
                        <a:buNone/>
                      </a:pPr>
                      <a:r>
                        <a:rPr lang="en-IN" b="1"/>
                        <a:t>Sustainability</a:t>
                      </a:r>
                      <a:endParaRPr lang="en-IN"/>
                    </a:p>
                  </a:txBody>
                  <a:tcPr anchor="ctr"/>
                </a:tc>
                <a:tc>
                  <a:txBody>
                    <a:bodyPr/>
                    <a:lstStyle/>
                    <a:p>
                      <a:pPr>
                        <a:buNone/>
                      </a:pPr>
                      <a:r>
                        <a:rPr lang="en-IN" b="1"/>
                        <a:t>Recommendation</a:t>
                      </a:r>
                      <a:endParaRPr lang="en-IN"/>
                    </a:p>
                  </a:txBody>
                  <a:tcPr anchor="ctr"/>
                </a:tc>
                <a:extLst>
                  <a:ext uri="{0D108BD9-81ED-4DB2-BD59-A6C34878D82A}">
                    <a16:rowId xmlns:a16="http://schemas.microsoft.com/office/drawing/2014/main" val="2768135693"/>
                  </a:ext>
                </a:extLst>
              </a:tr>
              <a:tr h="540223">
                <a:tc>
                  <a:txBody>
                    <a:bodyPr/>
                    <a:lstStyle/>
                    <a:p>
                      <a:pPr>
                        <a:buNone/>
                      </a:pPr>
                      <a:r>
                        <a:rPr lang="en-IN" b="1"/>
                        <a:t>Cashbacks &amp; Discounts</a:t>
                      </a:r>
                      <a:endParaRPr lang="en-IN"/>
                    </a:p>
                  </a:txBody>
                  <a:tcPr anchor="ctr"/>
                </a:tc>
                <a:tc>
                  <a:txBody>
                    <a:bodyPr/>
                    <a:lstStyle/>
                    <a:p>
                      <a:pPr>
                        <a:buNone/>
                      </a:pPr>
                      <a:r>
                        <a:rPr lang="en-IN"/>
                        <a:t>Low-Medium</a:t>
                      </a:r>
                    </a:p>
                  </a:txBody>
                  <a:tcPr anchor="ctr"/>
                </a:tc>
                <a:tc>
                  <a:txBody>
                    <a:bodyPr/>
                    <a:lstStyle/>
                    <a:p>
                      <a:pPr>
                        <a:buNone/>
                      </a:pPr>
                      <a:r>
                        <a:rPr lang="en-IN"/>
                        <a:t>High</a:t>
                      </a:r>
                    </a:p>
                  </a:txBody>
                  <a:tcPr anchor="ctr"/>
                </a:tc>
                <a:tc>
                  <a:txBody>
                    <a:bodyPr/>
                    <a:lstStyle/>
                    <a:p>
                      <a:pPr>
                        <a:buNone/>
                      </a:pPr>
                      <a:r>
                        <a:rPr lang="en-IN"/>
                        <a:t>Fast (1-2 weeks)</a:t>
                      </a:r>
                    </a:p>
                  </a:txBody>
                  <a:tcPr anchor="ctr"/>
                </a:tc>
                <a:tc>
                  <a:txBody>
                    <a:bodyPr/>
                    <a:lstStyle/>
                    <a:p>
                      <a:pPr>
                        <a:buNone/>
                      </a:pPr>
                      <a:r>
                        <a:rPr lang="en-IN"/>
                        <a:t>Negative</a:t>
                      </a:r>
                    </a:p>
                  </a:txBody>
                  <a:tcPr anchor="ctr"/>
                </a:tc>
                <a:tc>
                  <a:txBody>
                    <a:bodyPr/>
                    <a:lstStyle/>
                    <a:p>
                      <a:pPr>
                        <a:buNone/>
                      </a:pPr>
                      <a:r>
                        <a:rPr lang="en-IN"/>
                        <a:t>Low</a:t>
                      </a:r>
                    </a:p>
                  </a:txBody>
                  <a:tcPr anchor="ctr"/>
                </a:tc>
                <a:tc>
                  <a:txBody>
                    <a:bodyPr/>
                    <a:lstStyle/>
                    <a:p>
                      <a:pPr>
                        <a:buNone/>
                      </a:pPr>
                      <a:r>
                        <a:rPr lang="en-IN"/>
                        <a:t>⚠️ Use sparingly</a:t>
                      </a:r>
                    </a:p>
                  </a:txBody>
                  <a:tcPr anchor="ctr"/>
                </a:tc>
                <a:extLst>
                  <a:ext uri="{0D108BD9-81ED-4DB2-BD59-A6C34878D82A}">
                    <a16:rowId xmlns:a16="http://schemas.microsoft.com/office/drawing/2014/main" val="3815505529"/>
                  </a:ext>
                </a:extLst>
              </a:tr>
              <a:tr h="540223">
                <a:tc>
                  <a:txBody>
                    <a:bodyPr/>
                    <a:lstStyle/>
                    <a:p>
                      <a:pPr>
                        <a:buNone/>
                      </a:pPr>
                      <a:r>
                        <a:rPr lang="en-IN" b="1"/>
                        <a:t>Restaurant Partnerships</a:t>
                      </a:r>
                      <a:endParaRPr lang="en-IN"/>
                    </a:p>
                  </a:txBody>
                  <a:tcPr anchor="ctr"/>
                </a:tc>
                <a:tc>
                  <a:txBody>
                    <a:bodyPr/>
                    <a:lstStyle/>
                    <a:p>
                      <a:pPr>
                        <a:buNone/>
                      </a:pPr>
                      <a:r>
                        <a:rPr lang="en-IN"/>
                        <a:t>High</a:t>
                      </a:r>
                    </a:p>
                  </a:txBody>
                  <a:tcPr anchor="ctr"/>
                </a:tc>
                <a:tc>
                  <a:txBody>
                    <a:bodyPr/>
                    <a:lstStyle/>
                    <a:p>
                      <a:pPr>
                        <a:buNone/>
                      </a:pPr>
                      <a:r>
                        <a:rPr lang="en-IN"/>
                        <a:t>Medium</a:t>
                      </a:r>
                    </a:p>
                  </a:txBody>
                  <a:tcPr anchor="ctr"/>
                </a:tc>
                <a:tc>
                  <a:txBody>
                    <a:bodyPr/>
                    <a:lstStyle/>
                    <a:p>
                      <a:pPr>
                        <a:buNone/>
                      </a:pPr>
                      <a:r>
                        <a:rPr lang="en-IN"/>
                        <a:t>Medium (2-3 months)</a:t>
                      </a:r>
                    </a:p>
                  </a:txBody>
                  <a:tcPr anchor="ctr"/>
                </a:tc>
                <a:tc>
                  <a:txBody>
                    <a:bodyPr/>
                    <a:lstStyle/>
                    <a:p>
                      <a:pPr>
                        <a:buNone/>
                      </a:pPr>
                      <a:r>
                        <a:rPr lang="en-IN"/>
                        <a:t>Neutral/Positive</a:t>
                      </a:r>
                    </a:p>
                  </a:txBody>
                  <a:tcPr anchor="ctr"/>
                </a:tc>
                <a:tc>
                  <a:txBody>
                    <a:bodyPr/>
                    <a:lstStyle/>
                    <a:p>
                      <a:pPr>
                        <a:buNone/>
                      </a:pPr>
                      <a:r>
                        <a:rPr lang="en-IN"/>
                        <a:t>High</a:t>
                      </a:r>
                    </a:p>
                  </a:txBody>
                  <a:tcPr anchor="ctr"/>
                </a:tc>
                <a:tc>
                  <a:txBody>
                    <a:bodyPr/>
                    <a:lstStyle/>
                    <a:p>
                      <a:pPr>
                        <a:buNone/>
                      </a:pPr>
                      <a:r>
                        <a:rPr lang="en-IN"/>
                        <a:t>✅ Highly recommended</a:t>
                      </a:r>
                    </a:p>
                  </a:txBody>
                  <a:tcPr anchor="ctr"/>
                </a:tc>
                <a:extLst>
                  <a:ext uri="{0D108BD9-81ED-4DB2-BD59-A6C34878D82A}">
                    <a16:rowId xmlns:a16="http://schemas.microsoft.com/office/drawing/2014/main" val="1912689500"/>
                  </a:ext>
                </a:extLst>
              </a:tr>
              <a:tr h="771747">
                <a:tc>
                  <a:txBody>
                    <a:bodyPr/>
                    <a:lstStyle/>
                    <a:p>
                      <a:pPr>
                        <a:buNone/>
                      </a:pPr>
                      <a:r>
                        <a:rPr lang="en-IN" b="1"/>
                        <a:t>Food Safety Audits &amp; Certifications</a:t>
                      </a:r>
                      <a:endParaRPr lang="en-IN"/>
                    </a:p>
                  </a:txBody>
                  <a:tcPr anchor="ctr"/>
                </a:tc>
                <a:tc>
                  <a:txBody>
                    <a:bodyPr/>
                    <a:lstStyle/>
                    <a:p>
                      <a:pPr>
                        <a:buNone/>
                      </a:pPr>
                      <a:r>
                        <a:rPr lang="en-IN"/>
                        <a:t>Very High</a:t>
                      </a:r>
                    </a:p>
                  </a:txBody>
                  <a:tcPr anchor="ctr"/>
                </a:tc>
                <a:tc>
                  <a:txBody>
                    <a:bodyPr/>
                    <a:lstStyle/>
                    <a:p>
                      <a:pPr>
                        <a:buNone/>
                      </a:pPr>
                      <a:r>
                        <a:rPr lang="en-IN"/>
                        <a:t>Medium-High</a:t>
                      </a:r>
                    </a:p>
                  </a:txBody>
                  <a:tcPr anchor="ctr"/>
                </a:tc>
                <a:tc>
                  <a:txBody>
                    <a:bodyPr/>
                    <a:lstStyle/>
                    <a:p>
                      <a:pPr>
                        <a:buNone/>
                      </a:pPr>
                      <a:r>
                        <a:rPr lang="en-IN"/>
                        <a:t>Medium (3-4 months)</a:t>
                      </a:r>
                    </a:p>
                  </a:txBody>
                  <a:tcPr anchor="ctr"/>
                </a:tc>
                <a:tc>
                  <a:txBody>
                    <a:bodyPr/>
                    <a:lstStyle/>
                    <a:p>
                      <a:pPr>
                        <a:buNone/>
                      </a:pPr>
                      <a:r>
                        <a:rPr lang="en-IN"/>
                        <a:t>Positive</a:t>
                      </a:r>
                    </a:p>
                  </a:txBody>
                  <a:tcPr anchor="ctr"/>
                </a:tc>
                <a:tc>
                  <a:txBody>
                    <a:bodyPr/>
                    <a:lstStyle/>
                    <a:p>
                      <a:pPr>
                        <a:buNone/>
                      </a:pPr>
                      <a:r>
                        <a:rPr lang="en-IN"/>
                        <a:t>Very High</a:t>
                      </a:r>
                    </a:p>
                  </a:txBody>
                  <a:tcPr anchor="ctr"/>
                </a:tc>
                <a:tc>
                  <a:txBody>
                    <a:bodyPr/>
                    <a:lstStyle/>
                    <a:p>
                      <a:pPr>
                        <a:buNone/>
                      </a:pPr>
                      <a:r>
                        <a:rPr lang="en-IN" dirty="0"/>
                        <a:t>✅ Priority implementation</a:t>
                      </a:r>
                    </a:p>
                  </a:txBody>
                  <a:tcPr anchor="ctr"/>
                </a:tc>
                <a:extLst>
                  <a:ext uri="{0D108BD9-81ED-4DB2-BD59-A6C34878D82A}">
                    <a16:rowId xmlns:a16="http://schemas.microsoft.com/office/drawing/2014/main" val="3748345750"/>
                  </a:ext>
                </a:extLst>
              </a:tr>
            </a:tbl>
          </a:graphicData>
        </a:graphic>
      </p:graphicFrame>
      <p:sp>
        <p:nvSpPr>
          <p:cNvPr id="8" name="Title 7">
            <a:extLst>
              <a:ext uri="{FF2B5EF4-FFF2-40B4-BE49-F238E27FC236}">
                <a16:creationId xmlns:a16="http://schemas.microsoft.com/office/drawing/2014/main" id="{1EA23EE4-92AE-856D-0402-2DB1EA4A4CE2}"/>
              </a:ext>
            </a:extLst>
          </p:cNvPr>
          <p:cNvSpPr>
            <a:spLocks noGrp="1"/>
          </p:cNvSpPr>
          <p:nvPr>
            <p:ph type="title"/>
          </p:nvPr>
        </p:nvSpPr>
        <p:spPr>
          <a:xfrm>
            <a:off x="609600" y="274638"/>
            <a:ext cx="10972800" cy="870489"/>
          </a:xfrm>
        </p:spPr>
        <p:txBody>
          <a:bodyPr>
            <a:noAutofit/>
          </a:bodyPr>
          <a:lstStyle/>
          <a:p>
            <a:pPr algn="l"/>
            <a:r>
              <a:rPr lang="en-US" sz="1800" b="1" dirty="0"/>
              <a:t>Which strategies (cashbacks, partnerships, food safety audits) could be most </a:t>
            </a:r>
            <a:br>
              <a:rPr lang="en-US" sz="1800" dirty="0"/>
            </a:br>
            <a:r>
              <a:rPr lang="en-US" sz="1800" b="1" dirty="0"/>
              <a:t>effective to rebuild trust?</a:t>
            </a:r>
            <a:br>
              <a:rPr lang="en-US" sz="1800" dirty="0"/>
            </a:br>
            <a:br>
              <a:rPr lang="en-US" sz="1800" dirty="0"/>
            </a:br>
            <a:endParaRPr lang="en-IN" sz="1800" dirty="0"/>
          </a:p>
        </p:txBody>
      </p:sp>
      <p:graphicFrame>
        <p:nvGraphicFramePr>
          <p:cNvPr id="10" name="Table 9">
            <a:extLst>
              <a:ext uri="{FF2B5EF4-FFF2-40B4-BE49-F238E27FC236}">
                <a16:creationId xmlns:a16="http://schemas.microsoft.com/office/drawing/2014/main" id="{D4E040C7-7297-66BB-67F7-008331CE3888}"/>
              </a:ext>
            </a:extLst>
          </p:cNvPr>
          <p:cNvGraphicFramePr>
            <a:graphicFrameLocks noGrp="1"/>
          </p:cNvGraphicFramePr>
          <p:nvPr>
            <p:extLst>
              <p:ext uri="{D42A27DB-BD31-4B8C-83A1-F6EECF244321}">
                <p14:modId xmlns:p14="http://schemas.microsoft.com/office/powerpoint/2010/main" val="3210309141"/>
              </p:ext>
            </p:extLst>
          </p:nvPr>
        </p:nvGraphicFramePr>
        <p:xfrm>
          <a:off x="275302" y="4272000"/>
          <a:ext cx="10972800" cy="2194560"/>
        </p:xfrm>
        <a:graphic>
          <a:graphicData uri="http://schemas.openxmlformats.org/drawingml/2006/table">
            <a:tbl>
              <a:tblPr/>
              <a:tblGrid>
                <a:gridCol w="2743200">
                  <a:extLst>
                    <a:ext uri="{9D8B030D-6E8A-4147-A177-3AD203B41FA5}">
                      <a16:colId xmlns:a16="http://schemas.microsoft.com/office/drawing/2014/main" val="323127249"/>
                    </a:ext>
                  </a:extLst>
                </a:gridCol>
                <a:gridCol w="2743200">
                  <a:extLst>
                    <a:ext uri="{9D8B030D-6E8A-4147-A177-3AD203B41FA5}">
                      <a16:colId xmlns:a16="http://schemas.microsoft.com/office/drawing/2014/main" val="3973867484"/>
                    </a:ext>
                  </a:extLst>
                </a:gridCol>
                <a:gridCol w="2743200">
                  <a:extLst>
                    <a:ext uri="{9D8B030D-6E8A-4147-A177-3AD203B41FA5}">
                      <a16:colId xmlns:a16="http://schemas.microsoft.com/office/drawing/2014/main" val="571213649"/>
                    </a:ext>
                  </a:extLst>
                </a:gridCol>
                <a:gridCol w="2743200">
                  <a:extLst>
                    <a:ext uri="{9D8B030D-6E8A-4147-A177-3AD203B41FA5}">
                      <a16:colId xmlns:a16="http://schemas.microsoft.com/office/drawing/2014/main" val="1269325545"/>
                    </a:ext>
                  </a:extLst>
                </a:gridCol>
              </a:tblGrid>
              <a:tr h="0">
                <a:tc>
                  <a:txBody>
                    <a:bodyPr/>
                    <a:lstStyle/>
                    <a:p>
                      <a:pPr>
                        <a:buNone/>
                      </a:pPr>
                      <a:r>
                        <a:rPr lang="en-IN" b="1"/>
                        <a:t>Criteria</a:t>
                      </a:r>
                      <a:endParaRPr lang="en-IN"/>
                    </a:p>
                  </a:txBody>
                  <a:tcPr anchor="ctr">
                    <a:lnL>
                      <a:noFill/>
                    </a:lnL>
                    <a:lnR>
                      <a:noFill/>
                    </a:lnR>
                    <a:lnT>
                      <a:noFill/>
                    </a:lnT>
                    <a:lnB>
                      <a:noFill/>
                    </a:lnB>
                    <a:noFill/>
                  </a:tcPr>
                </a:tc>
                <a:tc>
                  <a:txBody>
                    <a:bodyPr/>
                    <a:lstStyle/>
                    <a:p>
                      <a:pPr>
                        <a:buNone/>
                      </a:pPr>
                      <a:r>
                        <a:rPr lang="en-IN" b="1"/>
                        <a:t>Cashbacks</a:t>
                      </a:r>
                      <a:endParaRPr lang="en-IN"/>
                    </a:p>
                  </a:txBody>
                  <a:tcPr anchor="ctr">
                    <a:lnL>
                      <a:noFill/>
                    </a:lnL>
                    <a:lnR>
                      <a:noFill/>
                    </a:lnR>
                    <a:lnT>
                      <a:noFill/>
                    </a:lnT>
                    <a:lnB>
                      <a:noFill/>
                    </a:lnB>
                    <a:noFill/>
                  </a:tcPr>
                </a:tc>
                <a:tc>
                  <a:txBody>
                    <a:bodyPr/>
                    <a:lstStyle/>
                    <a:p>
                      <a:pPr>
                        <a:buNone/>
                      </a:pPr>
                      <a:r>
                        <a:rPr lang="en-IN" b="1"/>
                        <a:t>Partnerships</a:t>
                      </a:r>
                      <a:endParaRPr lang="en-IN"/>
                    </a:p>
                  </a:txBody>
                  <a:tcPr anchor="ctr">
                    <a:lnL>
                      <a:noFill/>
                    </a:lnL>
                    <a:lnR>
                      <a:noFill/>
                    </a:lnR>
                    <a:lnT>
                      <a:noFill/>
                    </a:lnT>
                    <a:lnB>
                      <a:noFill/>
                    </a:lnB>
                    <a:noFill/>
                  </a:tcPr>
                </a:tc>
                <a:tc>
                  <a:txBody>
                    <a:bodyPr/>
                    <a:lstStyle/>
                    <a:p>
                      <a:pPr>
                        <a:buNone/>
                      </a:pPr>
                      <a:r>
                        <a:rPr lang="en-IN" b="1"/>
                        <a:t>Safety Audits</a:t>
                      </a:r>
                      <a:endParaRPr lang="en-IN"/>
                    </a:p>
                  </a:txBody>
                  <a:tcPr anchor="ctr">
                    <a:lnL>
                      <a:noFill/>
                    </a:lnL>
                    <a:lnR>
                      <a:noFill/>
                    </a:lnR>
                    <a:lnT>
                      <a:noFill/>
                    </a:lnT>
                    <a:lnB>
                      <a:noFill/>
                    </a:lnB>
                    <a:noFill/>
                  </a:tcPr>
                </a:tc>
                <a:extLst>
                  <a:ext uri="{0D108BD9-81ED-4DB2-BD59-A6C34878D82A}">
                    <a16:rowId xmlns:a16="http://schemas.microsoft.com/office/drawing/2014/main" val="2029048430"/>
                  </a:ext>
                </a:extLst>
              </a:tr>
              <a:tr h="0">
                <a:tc>
                  <a:txBody>
                    <a:bodyPr/>
                    <a:lstStyle/>
                    <a:p>
                      <a:pPr>
                        <a:buNone/>
                      </a:pPr>
                      <a:r>
                        <a:rPr lang="en-IN" b="1"/>
                        <a:t>Rebuilds Brand Trust</a:t>
                      </a:r>
                      <a:endParaRPr lang="en-IN"/>
                    </a:p>
                  </a:txBody>
                  <a:tcPr anchor="ctr">
                    <a:lnL>
                      <a:noFill/>
                    </a:lnL>
                    <a:lnR>
                      <a:noFill/>
                    </a:lnR>
                    <a:lnT>
                      <a:noFill/>
                    </a:lnT>
                    <a:lnB>
                      <a:noFill/>
                    </a:lnB>
                    <a:noFill/>
                  </a:tcPr>
                </a:tc>
                <a:tc>
                  <a:txBody>
                    <a:bodyPr/>
                    <a:lstStyle/>
                    <a:p>
                      <a:pPr>
                        <a:buNone/>
                      </a:pPr>
                      <a:r>
                        <a:rPr lang="en-IN"/>
                        <a:t>⭐⭐</a:t>
                      </a:r>
                    </a:p>
                  </a:txBody>
                  <a:tcPr anchor="ctr">
                    <a:lnL>
                      <a:noFill/>
                    </a:lnL>
                    <a:lnR>
                      <a:noFill/>
                    </a:lnR>
                    <a:lnT>
                      <a:noFill/>
                    </a:lnT>
                    <a:lnB>
                      <a:noFill/>
                    </a:lnB>
                    <a:noFill/>
                  </a:tcPr>
                </a:tc>
                <a:tc>
                  <a:txBody>
                    <a:bodyPr/>
                    <a:lstStyle/>
                    <a:p>
                      <a:pPr>
                        <a:buNone/>
                      </a:pPr>
                      <a:r>
                        <a:rPr lang="en-IN"/>
                        <a:t>⭐⭐⭐⭐</a:t>
                      </a:r>
                    </a:p>
                  </a:txBody>
                  <a:tcPr anchor="ctr">
                    <a:lnL>
                      <a:noFill/>
                    </a:lnL>
                    <a:lnR>
                      <a:noFill/>
                    </a:lnR>
                    <a:lnT>
                      <a:noFill/>
                    </a:lnT>
                    <a:lnB>
                      <a:noFill/>
                    </a:lnB>
                    <a:noFill/>
                  </a:tcPr>
                </a:tc>
                <a:tc>
                  <a:txBody>
                    <a:bodyPr/>
                    <a:lstStyle/>
                    <a:p>
                      <a:pPr>
                        <a:buNone/>
                      </a:pPr>
                      <a:r>
                        <a:rPr lang="en-IN"/>
                        <a:t>⭐⭐⭐⭐⭐</a:t>
                      </a:r>
                    </a:p>
                  </a:txBody>
                  <a:tcPr anchor="ctr">
                    <a:lnL>
                      <a:noFill/>
                    </a:lnL>
                    <a:lnR>
                      <a:noFill/>
                    </a:lnR>
                    <a:lnT>
                      <a:noFill/>
                    </a:lnT>
                    <a:lnB>
                      <a:noFill/>
                    </a:lnB>
                    <a:noFill/>
                  </a:tcPr>
                </a:tc>
                <a:extLst>
                  <a:ext uri="{0D108BD9-81ED-4DB2-BD59-A6C34878D82A}">
                    <a16:rowId xmlns:a16="http://schemas.microsoft.com/office/drawing/2014/main" val="3721101581"/>
                  </a:ext>
                </a:extLst>
              </a:tr>
              <a:tr h="0">
                <a:tc>
                  <a:txBody>
                    <a:bodyPr/>
                    <a:lstStyle/>
                    <a:p>
                      <a:pPr>
                        <a:buNone/>
                      </a:pPr>
                      <a:r>
                        <a:rPr lang="en-IN" b="1"/>
                        <a:t>Addresses Root Cause</a:t>
                      </a:r>
                      <a:endParaRPr lang="en-IN"/>
                    </a:p>
                  </a:txBody>
                  <a:tcPr anchor="ctr">
                    <a:lnL>
                      <a:noFill/>
                    </a:lnL>
                    <a:lnR>
                      <a:noFill/>
                    </a:lnR>
                    <a:lnT>
                      <a:noFill/>
                    </a:lnT>
                    <a:lnB>
                      <a:noFill/>
                    </a:lnB>
                    <a:noFill/>
                  </a:tcPr>
                </a:tc>
                <a:tc>
                  <a:txBody>
                    <a:bodyPr/>
                    <a:lstStyle/>
                    <a:p>
                      <a:pPr>
                        <a:buNone/>
                      </a:pPr>
                      <a:r>
                        <a:rPr lang="en-IN"/>
                        <a:t>❌ No</a:t>
                      </a:r>
                    </a:p>
                  </a:txBody>
                  <a:tcPr anchor="ctr">
                    <a:lnL>
                      <a:noFill/>
                    </a:lnL>
                    <a:lnR>
                      <a:noFill/>
                    </a:lnR>
                    <a:lnT>
                      <a:noFill/>
                    </a:lnT>
                    <a:lnB>
                      <a:noFill/>
                    </a:lnB>
                    <a:noFill/>
                  </a:tcPr>
                </a:tc>
                <a:tc>
                  <a:txBody>
                    <a:bodyPr/>
                    <a:lstStyle/>
                    <a:p>
                      <a:pPr>
                        <a:buNone/>
                      </a:pPr>
                      <a:r>
                        <a:rPr lang="en-IN"/>
                        <a:t>✅ Partially</a:t>
                      </a:r>
                    </a:p>
                  </a:txBody>
                  <a:tcPr anchor="ctr">
                    <a:lnL>
                      <a:noFill/>
                    </a:lnL>
                    <a:lnR>
                      <a:noFill/>
                    </a:lnR>
                    <a:lnT>
                      <a:noFill/>
                    </a:lnT>
                    <a:lnB>
                      <a:noFill/>
                    </a:lnB>
                    <a:noFill/>
                  </a:tcPr>
                </a:tc>
                <a:tc>
                  <a:txBody>
                    <a:bodyPr/>
                    <a:lstStyle/>
                    <a:p>
                      <a:pPr>
                        <a:buNone/>
                      </a:pPr>
                      <a:r>
                        <a:rPr lang="en-IN"/>
                        <a:t>✅ Yes</a:t>
                      </a:r>
                    </a:p>
                  </a:txBody>
                  <a:tcPr anchor="ctr">
                    <a:lnL>
                      <a:noFill/>
                    </a:lnL>
                    <a:lnR>
                      <a:noFill/>
                    </a:lnR>
                    <a:lnT>
                      <a:noFill/>
                    </a:lnT>
                    <a:lnB>
                      <a:noFill/>
                    </a:lnB>
                    <a:noFill/>
                  </a:tcPr>
                </a:tc>
                <a:extLst>
                  <a:ext uri="{0D108BD9-81ED-4DB2-BD59-A6C34878D82A}">
                    <a16:rowId xmlns:a16="http://schemas.microsoft.com/office/drawing/2014/main" val="1731211375"/>
                  </a:ext>
                </a:extLst>
              </a:tr>
              <a:tr h="0">
                <a:tc>
                  <a:txBody>
                    <a:bodyPr/>
                    <a:lstStyle/>
                    <a:p>
                      <a:pPr>
                        <a:buNone/>
                      </a:pPr>
                      <a:r>
                        <a:rPr lang="en-IN" b="1"/>
                        <a:t>Customer Perception</a:t>
                      </a:r>
                      <a:endParaRPr lang="en-IN"/>
                    </a:p>
                  </a:txBody>
                  <a:tcPr anchor="ctr">
                    <a:lnL>
                      <a:noFill/>
                    </a:lnL>
                    <a:lnR>
                      <a:noFill/>
                    </a:lnR>
                    <a:lnT>
                      <a:noFill/>
                    </a:lnT>
                    <a:lnB>
                      <a:noFill/>
                    </a:lnB>
                    <a:noFill/>
                  </a:tcPr>
                </a:tc>
                <a:tc>
                  <a:txBody>
                    <a:bodyPr/>
                    <a:lstStyle/>
                    <a:p>
                      <a:pPr>
                        <a:buNone/>
                      </a:pPr>
                      <a:r>
                        <a:rPr lang="en-IN" dirty="0"/>
                        <a:t>Short-term relief</a:t>
                      </a:r>
                    </a:p>
                  </a:txBody>
                  <a:tcPr anchor="ctr">
                    <a:lnL>
                      <a:noFill/>
                    </a:lnL>
                    <a:lnR>
                      <a:noFill/>
                    </a:lnR>
                    <a:lnT>
                      <a:noFill/>
                    </a:lnT>
                    <a:lnB>
                      <a:noFill/>
                    </a:lnB>
                    <a:noFill/>
                  </a:tcPr>
                </a:tc>
                <a:tc>
                  <a:txBody>
                    <a:bodyPr/>
                    <a:lstStyle/>
                    <a:p>
                      <a:pPr>
                        <a:buNone/>
                      </a:pPr>
                      <a:r>
                        <a:rPr lang="en-IN"/>
                        <a:t>Quality improvement</a:t>
                      </a:r>
                    </a:p>
                  </a:txBody>
                  <a:tcPr anchor="ctr">
                    <a:lnL>
                      <a:noFill/>
                    </a:lnL>
                    <a:lnR>
                      <a:noFill/>
                    </a:lnR>
                    <a:lnT>
                      <a:noFill/>
                    </a:lnT>
                    <a:lnB>
                      <a:noFill/>
                    </a:lnB>
                    <a:noFill/>
                  </a:tcPr>
                </a:tc>
                <a:tc>
                  <a:txBody>
                    <a:bodyPr/>
                    <a:lstStyle/>
                    <a:p>
                      <a:pPr>
                        <a:buNone/>
                      </a:pPr>
                      <a:r>
                        <a:rPr lang="en-IN"/>
                        <a:t>Safety assurance</a:t>
                      </a:r>
                    </a:p>
                  </a:txBody>
                  <a:tcPr anchor="ctr">
                    <a:lnL>
                      <a:noFill/>
                    </a:lnL>
                    <a:lnR>
                      <a:noFill/>
                    </a:lnR>
                    <a:lnT>
                      <a:noFill/>
                    </a:lnT>
                    <a:lnB>
                      <a:noFill/>
                    </a:lnB>
                    <a:noFill/>
                  </a:tcPr>
                </a:tc>
                <a:extLst>
                  <a:ext uri="{0D108BD9-81ED-4DB2-BD59-A6C34878D82A}">
                    <a16:rowId xmlns:a16="http://schemas.microsoft.com/office/drawing/2014/main" val="3908846456"/>
                  </a:ext>
                </a:extLst>
              </a:tr>
              <a:tr h="0">
                <a:tc>
                  <a:txBody>
                    <a:bodyPr/>
                    <a:lstStyle/>
                    <a:p>
                      <a:pPr>
                        <a:buNone/>
                      </a:pPr>
                      <a:r>
                        <a:rPr lang="en-IN" b="1"/>
                        <a:t>Competitive Advantage</a:t>
                      </a:r>
                      <a:endParaRPr lang="en-IN"/>
                    </a:p>
                  </a:txBody>
                  <a:tcPr anchor="ctr">
                    <a:lnL>
                      <a:noFill/>
                    </a:lnL>
                    <a:lnR>
                      <a:noFill/>
                    </a:lnR>
                    <a:lnT>
                      <a:noFill/>
                    </a:lnT>
                    <a:lnB>
                      <a:noFill/>
                    </a:lnB>
                    <a:noFill/>
                  </a:tcPr>
                </a:tc>
                <a:tc>
                  <a:txBody>
                    <a:bodyPr/>
                    <a:lstStyle/>
                    <a:p>
                      <a:pPr>
                        <a:buNone/>
                      </a:pPr>
                      <a:r>
                        <a:rPr lang="en-IN"/>
                        <a:t>Low (easily copied)</a:t>
                      </a:r>
                    </a:p>
                  </a:txBody>
                  <a:tcPr anchor="ctr">
                    <a:lnL>
                      <a:noFill/>
                    </a:lnL>
                    <a:lnR>
                      <a:noFill/>
                    </a:lnR>
                    <a:lnT>
                      <a:noFill/>
                    </a:lnT>
                    <a:lnB>
                      <a:noFill/>
                    </a:lnB>
                    <a:noFill/>
                  </a:tcPr>
                </a:tc>
                <a:tc>
                  <a:txBody>
                    <a:bodyPr/>
                    <a:lstStyle/>
                    <a:p>
                      <a:pPr>
                        <a:buNone/>
                      </a:pPr>
                      <a:r>
                        <a:rPr lang="en-IN"/>
                        <a:t>Medium</a:t>
                      </a:r>
                    </a:p>
                  </a:txBody>
                  <a:tcPr anchor="ctr">
                    <a:lnL>
                      <a:noFill/>
                    </a:lnL>
                    <a:lnR>
                      <a:noFill/>
                    </a:lnR>
                    <a:lnT>
                      <a:noFill/>
                    </a:lnT>
                    <a:lnB>
                      <a:noFill/>
                    </a:lnB>
                    <a:noFill/>
                  </a:tcPr>
                </a:tc>
                <a:tc>
                  <a:txBody>
                    <a:bodyPr/>
                    <a:lstStyle/>
                    <a:p>
                      <a:pPr>
                        <a:buNone/>
                      </a:pPr>
                      <a:r>
                        <a:rPr lang="en-IN"/>
                        <a:t>High (differentiation)</a:t>
                      </a:r>
                    </a:p>
                  </a:txBody>
                  <a:tcPr anchor="ctr">
                    <a:lnL>
                      <a:noFill/>
                    </a:lnL>
                    <a:lnR>
                      <a:noFill/>
                    </a:lnR>
                    <a:lnT>
                      <a:noFill/>
                    </a:lnT>
                    <a:lnB>
                      <a:noFill/>
                    </a:lnB>
                    <a:noFill/>
                  </a:tcPr>
                </a:tc>
                <a:extLst>
                  <a:ext uri="{0D108BD9-81ED-4DB2-BD59-A6C34878D82A}">
                    <a16:rowId xmlns:a16="http://schemas.microsoft.com/office/drawing/2014/main" val="2418693369"/>
                  </a:ext>
                </a:extLst>
              </a:tr>
              <a:tr h="0">
                <a:tc>
                  <a:txBody>
                    <a:bodyPr/>
                    <a:lstStyle/>
                    <a:p>
                      <a:pPr>
                        <a:buNone/>
                      </a:pPr>
                      <a:r>
                        <a:rPr lang="en-IN" b="1"/>
                        <a:t>Long-term Value</a:t>
                      </a:r>
                      <a:endParaRPr lang="en-IN"/>
                    </a:p>
                  </a:txBody>
                  <a:tcPr anchor="ctr">
                    <a:lnL>
                      <a:noFill/>
                    </a:lnL>
                    <a:lnR>
                      <a:noFill/>
                    </a:lnR>
                    <a:lnT>
                      <a:noFill/>
                    </a:lnT>
                    <a:lnB>
                      <a:noFill/>
                    </a:lnB>
                    <a:noFill/>
                  </a:tcPr>
                </a:tc>
                <a:tc>
                  <a:txBody>
                    <a:bodyPr/>
                    <a:lstStyle/>
                    <a:p>
                      <a:pPr>
                        <a:buNone/>
                      </a:pPr>
                      <a:r>
                        <a:rPr lang="en-IN"/>
                        <a:t>Minimal</a:t>
                      </a:r>
                    </a:p>
                  </a:txBody>
                  <a:tcPr anchor="ctr">
                    <a:lnL>
                      <a:noFill/>
                    </a:lnL>
                    <a:lnR>
                      <a:noFill/>
                    </a:lnR>
                    <a:lnT>
                      <a:noFill/>
                    </a:lnT>
                    <a:lnB>
                      <a:noFill/>
                    </a:lnB>
                    <a:noFill/>
                  </a:tcPr>
                </a:tc>
                <a:tc>
                  <a:txBody>
                    <a:bodyPr/>
                    <a:lstStyle/>
                    <a:p>
                      <a:pPr>
                        <a:buNone/>
                      </a:pPr>
                      <a:r>
                        <a:rPr lang="en-IN"/>
                        <a:t>Strong</a:t>
                      </a:r>
                    </a:p>
                  </a:txBody>
                  <a:tcPr anchor="ctr">
                    <a:lnL>
                      <a:noFill/>
                    </a:lnL>
                    <a:lnR>
                      <a:noFill/>
                    </a:lnR>
                    <a:lnT>
                      <a:noFill/>
                    </a:lnT>
                    <a:lnB>
                      <a:noFill/>
                    </a:lnB>
                    <a:noFill/>
                  </a:tcPr>
                </a:tc>
                <a:tc>
                  <a:txBody>
                    <a:bodyPr/>
                    <a:lstStyle/>
                    <a:p>
                      <a:pPr>
                        <a:buNone/>
                      </a:pPr>
                      <a:r>
                        <a:rPr lang="en-IN" dirty="0"/>
                        <a:t>Strongest</a:t>
                      </a:r>
                    </a:p>
                  </a:txBody>
                  <a:tcPr anchor="ctr">
                    <a:lnL>
                      <a:noFill/>
                    </a:lnL>
                    <a:lnR>
                      <a:noFill/>
                    </a:lnR>
                    <a:lnT>
                      <a:noFill/>
                    </a:lnT>
                    <a:lnB>
                      <a:noFill/>
                    </a:lnB>
                    <a:noFill/>
                  </a:tcPr>
                </a:tc>
                <a:extLst>
                  <a:ext uri="{0D108BD9-81ED-4DB2-BD59-A6C34878D82A}">
                    <a16:rowId xmlns:a16="http://schemas.microsoft.com/office/drawing/2014/main" val="1007317465"/>
                  </a:ext>
                </a:extLst>
              </a:tr>
            </a:tbl>
          </a:graphicData>
        </a:graphic>
      </p:graphicFrame>
      <p:sp>
        <p:nvSpPr>
          <p:cNvPr id="11" name="Rectangle 1">
            <a:extLst>
              <a:ext uri="{FF2B5EF4-FFF2-40B4-BE49-F238E27FC236}">
                <a16:creationId xmlns:a16="http://schemas.microsoft.com/office/drawing/2014/main" id="{86D180EC-212D-51D3-C14B-D07AE3FFA7B0}"/>
              </a:ext>
            </a:extLst>
          </p:cNvPr>
          <p:cNvSpPr>
            <a:spLocks noChangeArrowheads="1"/>
          </p:cNvSpPr>
          <p:nvPr/>
        </p:nvSpPr>
        <p:spPr bwMode="auto">
          <a:xfrm>
            <a:off x="201561" y="3810700"/>
            <a:ext cx="437044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Strategic Comparison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Impact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08588"/>
          </a:xfrm>
        </p:spPr>
        <p:txBody>
          <a:bodyPr>
            <a:normAutofit fontScale="90000"/>
          </a:bodyPr>
          <a:lstStyle/>
          <a:p>
            <a:pPr algn="l"/>
            <a:r>
              <a:rPr lang="en-US" sz="1800" b="1" dirty="0"/>
              <a:t>Which types of restaurants (cloud kitchens vs dine-in, small vs large brands) are </a:t>
            </a:r>
            <a:br>
              <a:rPr lang="en-US" sz="1800" dirty="0"/>
            </a:br>
            <a:r>
              <a:rPr lang="en-US" sz="1800" b="1" dirty="0"/>
              <a:t>most likely to churn?</a:t>
            </a:r>
            <a:br>
              <a:rPr lang="en-US" sz="1800" dirty="0"/>
            </a:br>
            <a:endParaRPr sz="1800" dirty="0"/>
          </a:p>
        </p:txBody>
      </p:sp>
      <p:graphicFrame>
        <p:nvGraphicFramePr>
          <p:cNvPr id="4" name="Content Placeholder 3">
            <a:extLst>
              <a:ext uri="{FF2B5EF4-FFF2-40B4-BE49-F238E27FC236}">
                <a16:creationId xmlns:a16="http://schemas.microsoft.com/office/drawing/2014/main" id="{41D0D92B-A61E-1560-996F-62C44877A6C2}"/>
              </a:ext>
            </a:extLst>
          </p:cNvPr>
          <p:cNvGraphicFramePr>
            <a:graphicFrameLocks noGrp="1"/>
          </p:cNvGraphicFramePr>
          <p:nvPr>
            <p:ph idx="1"/>
            <p:extLst>
              <p:ext uri="{D42A27DB-BD31-4B8C-83A1-F6EECF244321}">
                <p14:modId xmlns:p14="http://schemas.microsoft.com/office/powerpoint/2010/main" val="3072062557"/>
              </p:ext>
            </p:extLst>
          </p:nvPr>
        </p:nvGraphicFramePr>
        <p:xfrm>
          <a:off x="609600" y="1600200"/>
          <a:ext cx="10972800" cy="148336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936108802"/>
                    </a:ext>
                  </a:extLst>
                </a:gridCol>
                <a:gridCol w="2194560">
                  <a:extLst>
                    <a:ext uri="{9D8B030D-6E8A-4147-A177-3AD203B41FA5}">
                      <a16:colId xmlns:a16="http://schemas.microsoft.com/office/drawing/2014/main" val="3940310239"/>
                    </a:ext>
                  </a:extLst>
                </a:gridCol>
                <a:gridCol w="2194560">
                  <a:extLst>
                    <a:ext uri="{9D8B030D-6E8A-4147-A177-3AD203B41FA5}">
                      <a16:colId xmlns:a16="http://schemas.microsoft.com/office/drawing/2014/main" val="437829803"/>
                    </a:ext>
                  </a:extLst>
                </a:gridCol>
                <a:gridCol w="2194560">
                  <a:extLst>
                    <a:ext uri="{9D8B030D-6E8A-4147-A177-3AD203B41FA5}">
                      <a16:colId xmlns:a16="http://schemas.microsoft.com/office/drawing/2014/main" val="3770573768"/>
                    </a:ext>
                  </a:extLst>
                </a:gridCol>
                <a:gridCol w="2194560">
                  <a:extLst>
                    <a:ext uri="{9D8B030D-6E8A-4147-A177-3AD203B41FA5}">
                      <a16:colId xmlns:a16="http://schemas.microsoft.com/office/drawing/2014/main" val="2329197291"/>
                    </a:ext>
                  </a:extLst>
                </a:gridCol>
              </a:tblGrid>
              <a:tr h="370840">
                <a:tc>
                  <a:txBody>
                    <a:bodyPr/>
                    <a:lstStyle/>
                    <a:p>
                      <a:pPr>
                        <a:buNone/>
                      </a:pPr>
                      <a:r>
                        <a:rPr lang="en-IN" b="1" dirty="0"/>
                        <a:t>Restaurant Type</a:t>
                      </a:r>
                      <a:endParaRPr lang="en-IN" dirty="0"/>
                    </a:p>
                  </a:txBody>
                  <a:tcPr anchor="ctr"/>
                </a:tc>
                <a:tc>
                  <a:txBody>
                    <a:bodyPr/>
                    <a:lstStyle/>
                    <a:p>
                      <a:pPr>
                        <a:buNone/>
                      </a:pPr>
                      <a:r>
                        <a:rPr lang="en-IN" b="1"/>
                        <a:t>Start Customers</a:t>
                      </a:r>
                      <a:endParaRPr lang="en-IN"/>
                    </a:p>
                  </a:txBody>
                  <a:tcPr anchor="ctr"/>
                </a:tc>
                <a:tc>
                  <a:txBody>
                    <a:bodyPr/>
                    <a:lstStyle/>
                    <a:p>
                      <a:pPr>
                        <a:buNone/>
                      </a:pPr>
                      <a:r>
                        <a:rPr lang="en-IN" b="1"/>
                        <a:t>End Customers</a:t>
                      </a:r>
                      <a:endParaRPr lang="en-IN"/>
                    </a:p>
                  </a:txBody>
                  <a:tcPr anchor="ctr"/>
                </a:tc>
                <a:tc>
                  <a:txBody>
                    <a:bodyPr/>
                    <a:lstStyle/>
                    <a:p>
                      <a:pPr>
                        <a:buNone/>
                      </a:pPr>
                      <a:r>
                        <a:rPr lang="en-IN" b="1"/>
                        <a:t>Lost Customers</a:t>
                      </a:r>
                      <a:endParaRPr lang="en-IN"/>
                    </a:p>
                  </a:txBody>
                  <a:tcPr anchor="ctr"/>
                </a:tc>
                <a:tc>
                  <a:txBody>
                    <a:bodyPr/>
                    <a:lstStyle/>
                    <a:p>
                      <a:pPr>
                        <a:buNone/>
                      </a:pPr>
                      <a:r>
                        <a:rPr lang="en-IN" b="1"/>
                        <a:t>Churn Rate</a:t>
                      </a:r>
                      <a:endParaRPr lang="en-IN"/>
                    </a:p>
                  </a:txBody>
                  <a:tcPr anchor="ctr"/>
                </a:tc>
                <a:extLst>
                  <a:ext uri="{0D108BD9-81ED-4DB2-BD59-A6C34878D82A}">
                    <a16:rowId xmlns:a16="http://schemas.microsoft.com/office/drawing/2014/main" val="2785960377"/>
                  </a:ext>
                </a:extLst>
              </a:tr>
              <a:tr h="370840">
                <a:tc>
                  <a:txBody>
                    <a:bodyPr/>
                    <a:lstStyle/>
                    <a:p>
                      <a:pPr>
                        <a:buNone/>
                      </a:pPr>
                      <a:r>
                        <a:rPr lang="en-IN" b="1"/>
                        <a:t>Cloud Kitchen</a:t>
                      </a:r>
                      <a:endParaRPr lang="en-IN"/>
                    </a:p>
                  </a:txBody>
                  <a:tcPr anchor="ctr"/>
                </a:tc>
                <a:tc>
                  <a:txBody>
                    <a:bodyPr/>
                    <a:lstStyle/>
                    <a:p>
                      <a:pPr>
                        <a:buNone/>
                      </a:pPr>
                      <a:r>
                        <a:rPr lang="en-IN"/>
                        <a:t>6,576</a:t>
                      </a:r>
                    </a:p>
                  </a:txBody>
                  <a:tcPr anchor="ctr"/>
                </a:tc>
                <a:tc>
                  <a:txBody>
                    <a:bodyPr/>
                    <a:lstStyle/>
                    <a:p>
                      <a:pPr>
                        <a:buNone/>
                      </a:pPr>
                      <a:r>
                        <a:rPr lang="en-IN"/>
                        <a:t>10,298</a:t>
                      </a:r>
                    </a:p>
                  </a:txBody>
                  <a:tcPr anchor="ctr"/>
                </a:tc>
                <a:tc>
                  <a:txBody>
                    <a:bodyPr/>
                    <a:lstStyle/>
                    <a:p>
                      <a:pPr>
                        <a:buNone/>
                      </a:pPr>
                      <a:r>
                        <a:rPr lang="en-IN"/>
                        <a:t>3,722</a:t>
                      </a:r>
                    </a:p>
                  </a:txBody>
                  <a:tcPr anchor="ctr"/>
                </a:tc>
                <a:tc>
                  <a:txBody>
                    <a:bodyPr/>
                    <a:lstStyle/>
                    <a:p>
                      <a:pPr>
                        <a:buNone/>
                      </a:pPr>
                      <a:r>
                        <a:rPr lang="en-IN" b="1" dirty="0"/>
                        <a:t>56.60%</a:t>
                      </a:r>
                      <a:endParaRPr lang="en-IN" dirty="0"/>
                    </a:p>
                  </a:txBody>
                  <a:tcPr anchor="ctr">
                    <a:solidFill>
                      <a:srgbClr val="FF0000"/>
                    </a:solidFill>
                  </a:tcPr>
                </a:tc>
                <a:extLst>
                  <a:ext uri="{0D108BD9-81ED-4DB2-BD59-A6C34878D82A}">
                    <a16:rowId xmlns:a16="http://schemas.microsoft.com/office/drawing/2014/main" val="2370464883"/>
                  </a:ext>
                </a:extLst>
              </a:tr>
              <a:tr h="370840">
                <a:tc>
                  <a:txBody>
                    <a:bodyPr/>
                    <a:lstStyle/>
                    <a:p>
                      <a:pPr>
                        <a:buNone/>
                      </a:pPr>
                      <a:r>
                        <a:rPr lang="en-IN" b="1"/>
                        <a:t>Restaurant (Dine-in)</a:t>
                      </a:r>
                      <a:endParaRPr lang="en-IN"/>
                    </a:p>
                  </a:txBody>
                  <a:tcPr anchor="ctr"/>
                </a:tc>
                <a:tc>
                  <a:txBody>
                    <a:bodyPr/>
                    <a:lstStyle/>
                    <a:p>
                      <a:pPr>
                        <a:buNone/>
                      </a:pPr>
                      <a:r>
                        <a:rPr lang="en-IN"/>
                        <a:t>15,316</a:t>
                      </a:r>
                    </a:p>
                  </a:txBody>
                  <a:tcPr anchor="ctr"/>
                </a:tc>
                <a:tc>
                  <a:txBody>
                    <a:bodyPr/>
                    <a:lstStyle/>
                    <a:p>
                      <a:pPr>
                        <a:buNone/>
                      </a:pPr>
                      <a:r>
                        <a:rPr lang="en-IN"/>
                        <a:t>23,296</a:t>
                      </a:r>
                    </a:p>
                  </a:txBody>
                  <a:tcPr anchor="ctr"/>
                </a:tc>
                <a:tc>
                  <a:txBody>
                    <a:bodyPr/>
                    <a:lstStyle/>
                    <a:p>
                      <a:pPr>
                        <a:buNone/>
                      </a:pPr>
                      <a:r>
                        <a:rPr lang="en-IN"/>
                        <a:t>7,980</a:t>
                      </a:r>
                    </a:p>
                  </a:txBody>
                  <a:tcPr anchor="ctr"/>
                </a:tc>
                <a:tc>
                  <a:txBody>
                    <a:bodyPr/>
                    <a:lstStyle/>
                    <a:p>
                      <a:pPr>
                        <a:buNone/>
                      </a:pPr>
                      <a:r>
                        <a:rPr lang="en-IN" b="1"/>
                        <a:t>52.10%</a:t>
                      </a:r>
                      <a:endParaRPr lang="en-IN"/>
                    </a:p>
                  </a:txBody>
                  <a:tcPr anchor="ctr"/>
                </a:tc>
                <a:extLst>
                  <a:ext uri="{0D108BD9-81ED-4DB2-BD59-A6C34878D82A}">
                    <a16:rowId xmlns:a16="http://schemas.microsoft.com/office/drawing/2014/main" val="642379246"/>
                  </a:ext>
                </a:extLst>
              </a:tr>
              <a:tr h="370840">
                <a:tc>
                  <a:txBody>
                    <a:bodyPr/>
                    <a:lstStyle/>
                    <a:p>
                      <a:pPr>
                        <a:buNone/>
                      </a:pPr>
                      <a:r>
                        <a:rPr lang="en-IN" b="1"/>
                        <a:t>Total</a:t>
                      </a:r>
                      <a:endParaRPr lang="en-IN"/>
                    </a:p>
                  </a:txBody>
                  <a:tcPr anchor="ctr"/>
                </a:tc>
                <a:tc>
                  <a:txBody>
                    <a:bodyPr/>
                    <a:lstStyle/>
                    <a:p>
                      <a:pPr>
                        <a:buNone/>
                      </a:pPr>
                      <a:r>
                        <a:rPr lang="en-IN"/>
                        <a:t>21,350</a:t>
                      </a:r>
                    </a:p>
                  </a:txBody>
                  <a:tcPr anchor="ctr"/>
                </a:tc>
                <a:tc>
                  <a:txBody>
                    <a:bodyPr/>
                    <a:lstStyle/>
                    <a:p>
                      <a:pPr>
                        <a:buNone/>
                      </a:pPr>
                      <a:r>
                        <a:rPr lang="en-IN"/>
                        <a:t>32,412</a:t>
                      </a:r>
                    </a:p>
                  </a:txBody>
                  <a:tcPr anchor="ctr"/>
                </a:tc>
                <a:tc>
                  <a:txBody>
                    <a:bodyPr/>
                    <a:lstStyle/>
                    <a:p>
                      <a:pPr>
                        <a:buNone/>
                      </a:pPr>
                      <a:r>
                        <a:rPr lang="en-IN"/>
                        <a:t>11,062</a:t>
                      </a:r>
                    </a:p>
                  </a:txBody>
                  <a:tcPr anchor="ctr"/>
                </a:tc>
                <a:tc>
                  <a:txBody>
                    <a:bodyPr/>
                    <a:lstStyle/>
                    <a:p>
                      <a:pPr>
                        <a:buNone/>
                      </a:pPr>
                      <a:r>
                        <a:rPr lang="en-IN" b="1" dirty="0"/>
                        <a:t>51.81%</a:t>
                      </a:r>
                      <a:endParaRPr lang="en-IN" dirty="0"/>
                    </a:p>
                  </a:txBody>
                  <a:tcPr anchor="ctr"/>
                </a:tc>
                <a:extLst>
                  <a:ext uri="{0D108BD9-81ED-4DB2-BD59-A6C34878D82A}">
                    <a16:rowId xmlns:a16="http://schemas.microsoft.com/office/drawing/2014/main" val="1635384734"/>
                  </a:ext>
                </a:extLst>
              </a:tr>
            </a:tbl>
          </a:graphicData>
        </a:graphic>
      </p:graphicFrame>
      <p:sp>
        <p:nvSpPr>
          <p:cNvPr id="6" name="TextBox 5">
            <a:extLst>
              <a:ext uri="{FF2B5EF4-FFF2-40B4-BE49-F238E27FC236}">
                <a16:creationId xmlns:a16="http://schemas.microsoft.com/office/drawing/2014/main" id="{B4540E43-3203-1F76-0DA6-4BED6B4A5FF7}"/>
              </a:ext>
            </a:extLst>
          </p:cNvPr>
          <p:cNvSpPr txBox="1"/>
          <p:nvPr/>
        </p:nvSpPr>
        <p:spPr>
          <a:xfrm>
            <a:off x="609600" y="1109194"/>
            <a:ext cx="6096000" cy="400110"/>
          </a:xfrm>
          <a:prstGeom prst="rect">
            <a:avLst/>
          </a:prstGeom>
          <a:noFill/>
        </p:spPr>
        <p:txBody>
          <a:bodyPr wrap="square">
            <a:spAutoFit/>
          </a:bodyPr>
          <a:lstStyle/>
          <a:p>
            <a:r>
              <a:rPr lang="en-IN" sz="2000" b="1" dirty="0"/>
              <a:t>Churn Rate Comparison</a:t>
            </a:r>
          </a:p>
        </p:txBody>
      </p:sp>
      <p:pic>
        <p:nvPicPr>
          <p:cNvPr id="8" name="Picture 7">
            <a:extLst>
              <a:ext uri="{FF2B5EF4-FFF2-40B4-BE49-F238E27FC236}">
                <a16:creationId xmlns:a16="http://schemas.microsoft.com/office/drawing/2014/main" id="{24AF257B-D69C-EC88-2C8C-D394623D380C}"/>
              </a:ext>
            </a:extLst>
          </p:cNvPr>
          <p:cNvPicPr>
            <a:picLocks noChangeAspect="1"/>
          </p:cNvPicPr>
          <p:nvPr/>
        </p:nvPicPr>
        <p:blipFill>
          <a:blip r:embed="rId3"/>
          <a:stretch>
            <a:fillRect/>
          </a:stretch>
        </p:blipFill>
        <p:spPr>
          <a:xfrm>
            <a:off x="338802" y="3509763"/>
            <a:ext cx="6637595" cy="2979527"/>
          </a:xfrm>
          <a:prstGeom prst="rect">
            <a:avLst/>
          </a:prstGeom>
        </p:spPr>
      </p:pic>
      <p:sp>
        <p:nvSpPr>
          <p:cNvPr id="3" name="TextBox 2">
            <a:extLst>
              <a:ext uri="{FF2B5EF4-FFF2-40B4-BE49-F238E27FC236}">
                <a16:creationId xmlns:a16="http://schemas.microsoft.com/office/drawing/2014/main" id="{1E347A62-ABDB-121B-62D0-F8DC68F65C05}"/>
              </a:ext>
            </a:extLst>
          </p:cNvPr>
          <p:cNvSpPr txBox="1"/>
          <p:nvPr/>
        </p:nvSpPr>
        <p:spPr>
          <a:xfrm>
            <a:off x="7551174" y="3608439"/>
            <a:ext cx="4404852" cy="2031325"/>
          </a:xfrm>
          <a:prstGeom prst="rect">
            <a:avLst/>
          </a:prstGeom>
          <a:noFill/>
        </p:spPr>
        <p:txBody>
          <a:bodyPr wrap="square" rtlCol="0">
            <a:spAutoFit/>
          </a:bodyPr>
          <a:lstStyle/>
          <a:p>
            <a:r>
              <a:rPr lang="en-US" dirty="0"/>
              <a:t>Why Cloud Kitchens Churn More</a:t>
            </a:r>
          </a:p>
          <a:p>
            <a:pPr marL="342900" indent="-342900">
              <a:buFont typeface="+mj-lt"/>
              <a:buAutoNum type="arabicPeriod"/>
            </a:pPr>
            <a:r>
              <a:rPr lang="en-IN" dirty="0"/>
              <a:t>No Physical Presence</a:t>
            </a:r>
          </a:p>
          <a:p>
            <a:pPr marL="342900" indent="-342900">
              <a:buFont typeface="+mj-lt"/>
              <a:buAutoNum type="arabicPeriod"/>
            </a:pPr>
            <a:r>
              <a:rPr lang="en-IN" dirty="0"/>
              <a:t>No Differentiation</a:t>
            </a:r>
          </a:p>
          <a:p>
            <a:pPr marL="342900" indent="-342900">
              <a:buFont typeface="+mj-lt"/>
              <a:buAutoNum type="arabicPeriod"/>
            </a:pPr>
            <a:r>
              <a:rPr lang="en-IN" dirty="0"/>
              <a:t>Lower Switching Cost</a:t>
            </a:r>
          </a:p>
          <a:p>
            <a:pPr marL="342900" indent="-342900">
              <a:buFont typeface="+mj-lt"/>
              <a:buAutoNum type="arabicPeriod"/>
            </a:pPr>
            <a:r>
              <a:rPr lang="en-IN" dirty="0"/>
              <a:t>Platform Dependency</a:t>
            </a:r>
          </a:p>
          <a:p>
            <a:pPr marL="342900" indent="-342900">
              <a:buFont typeface="+mj-lt"/>
              <a:buAutoNum type="arabicPeriod"/>
            </a:pPr>
            <a:r>
              <a:rPr lang="en-IN" dirty="0"/>
              <a:t>Visibility Challenges</a:t>
            </a: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471" y="0"/>
            <a:ext cx="10972800" cy="1143000"/>
          </a:xfrm>
        </p:spPr>
        <p:txBody>
          <a:bodyPr>
            <a:normAutofit/>
          </a:bodyPr>
          <a:lstStyle/>
          <a:p>
            <a:r>
              <a:rPr lang="en-US" sz="1800" b="1" dirty="0"/>
              <a:t>Which lapsed customers (churned post-crisis) show the highest probability of returning with the right incentives?</a:t>
            </a:r>
            <a:endParaRPr sz="1800" b="1" dirty="0"/>
          </a:p>
        </p:txBody>
      </p:sp>
      <p:sp>
        <p:nvSpPr>
          <p:cNvPr id="3" name="Content Placeholder 2"/>
          <p:cNvSpPr>
            <a:spLocks noGrp="1"/>
          </p:cNvSpPr>
          <p:nvPr>
            <p:ph idx="1"/>
          </p:nvPr>
        </p:nvSpPr>
        <p:spPr>
          <a:xfrm>
            <a:off x="383458" y="843117"/>
            <a:ext cx="10972800" cy="5361038"/>
          </a:xfrm>
        </p:spPr>
        <p:txBody>
          <a:bodyPr>
            <a:normAutofit fontScale="25000" lnSpcReduction="20000"/>
          </a:bodyPr>
          <a:lstStyle/>
          <a:p>
            <a:r>
              <a:rPr lang="en-US" sz="4800" b="1" dirty="0"/>
              <a:t>Key Findings from Data</a:t>
            </a:r>
          </a:p>
          <a:p>
            <a:pPr marL="0" indent="0">
              <a:buNone/>
            </a:pPr>
            <a:r>
              <a:rPr lang="en-US" sz="4800" b="1" dirty="0"/>
              <a:t>1. Customer Growth Paradox</a:t>
            </a:r>
          </a:p>
          <a:p>
            <a:r>
              <a:rPr lang="en-US" sz="4800" dirty="0"/>
              <a:t>Pre-Crisis: </a:t>
            </a:r>
            <a:r>
              <a:rPr lang="en-US" sz="4800" b="1" dirty="0"/>
              <a:t>21,350</a:t>
            </a:r>
            <a:r>
              <a:rPr lang="en-US" sz="4800" dirty="0"/>
              <a:t> customers</a:t>
            </a:r>
          </a:p>
          <a:p>
            <a:r>
              <a:rPr lang="en-US" sz="4800" dirty="0"/>
              <a:t>Post-Crisis: </a:t>
            </a:r>
            <a:r>
              <a:rPr lang="en-US" sz="4800" b="1" dirty="0"/>
              <a:t>32,412</a:t>
            </a:r>
            <a:r>
              <a:rPr lang="en-US" sz="4800" dirty="0"/>
              <a:t> customers (+52%)</a:t>
            </a:r>
          </a:p>
          <a:p>
            <a:r>
              <a:rPr lang="en-US" sz="4800" b="1" dirty="0"/>
              <a:t>Hidden Problem</a:t>
            </a:r>
            <a:r>
              <a:rPr lang="en-US" sz="4800" dirty="0"/>
              <a:t>: Lost 11K high-value customers, replaced with 22K lower-value ones</a:t>
            </a:r>
          </a:p>
          <a:p>
            <a:pPr marL="0" indent="0">
              <a:buNone/>
            </a:pPr>
            <a:br>
              <a:rPr lang="en-US" sz="4800" dirty="0"/>
            </a:br>
            <a:endParaRPr lang="en-US" sz="4800" dirty="0"/>
          </a:p>
          <a:p>
            <a:pPr marL="0" indent="0">
              <a:buNone/>
            </a:pPr>
            <a:r>
              <a:rPr lang="en-US" sz="4800" b="1" dirty="0"/>
              <a:t>2. Restaurant Partner Churn</a:t>
            </a:r>
          </a:p>
          <a:p>
            <a:r>
              <a:rPr lang="en-US" sz="4800" b="1" dirty="0"/>
              <a:t>Visual Shows:</a:t>
            </a:r>
            <a:endParaRPr lang="en-US" sz="4800" dirty="0"/>
          </a:p>
          <a:p>
            <a:r>
              <a:rPr lang="en-US" sz="4800" dirty="0"/>
              <a:t>Cloud Kitchens: </a:t>
            </a:r>
            <a:r>
              <a:rPr lang="en-US" sz="4800" b="1" dirty="0"/>
              <a:t>56.6% churn</a:t>
            </a:r>
            <a:r>
              <a:rPr lang="en-US" sz="4800" dirty="0"/>
              <a:t> (highest risk)</a:t>
            </a:r>
          </a:p>
          <a:p>
            <a:r>
              <a:rPr lang="en-US" sz="4800" dirty="0"/>
              <a:t>Dine-in Restaurants: </a:t>
            </a:r>
            <a:r>
              <a:rPr lang="en-US" sz="4800" b="1" dirty="0"/>
              <a:t>52.1% churn</a:t>
            </a:r>
            <a:endParaRPr lang="en-US" sz="4800" dirty="0"/>
          </a:p>
          <a:p>
            <a:r>
              <a:rPr lang="en-US" sz="4800" dirty="0"/>
              <a:t>Cloud kitchen base </a:t>
            </a:r>
            <a:r>
              <a:rPr lang="en-US" sz="4800" b="1" dirty="0"/>
              <a:t>shrinking faster</a:t>
            </a:r>
            <a:r>
              <a:rPr lang="en-US" sz="4800" dirty="0"/>
              <a:t> than replacement rate</a:t>
            </a:r>
          </a:p>
          <a:p>
            <a:r>
              <a:rPr lang="en-US" sz="4800" b="1" dirty="0"/>
              <a:t>⚠️ Critical</a:t>
            </a:r>
            <a:r>
              <a:rPr lang="en-US" sz="4800" dirty="0"/>
              <a:t>: Unsustainable partner ecosystem threatens future service quality</a:t>
            </a:r>
            <a:br>
              <a:rPr lang="en-US" sz="4800" dirty="0"/>
            </a:br>
            <a:endParaRPr lang="en-US" sz="4800" dirty="0"/>
          </a:p>
          <a:p>
            <a:pPr marL="0" indent="0">
              <a:buNone/>
            </a:pPr>
            <a:r>
              <a:rPr lang="en-US" sz="4800" b="1" dirty="0"/>
              <a:t>3. Who We Lost</a:t>
            </a:r>
          </a:p>
          <a:p>
            <a:r>
              <a:rPr lang="en-US" sz="4800" b="1" dirty="0"/>
              <a:t>Churned Customer Profile:</a:t>
            </a:r>
            <a:endParaRPr lang="en-US" sz="4800" dirty="0"/>
          </a:p>
          <a:p>
            <a:r>
              <a:rPr lang="en-US" sz="4800" b="1" dirty="0"/>
              <a:t>63% of original customers</a:t>
            </a:r>
            <a:r>
              <a:rPr lang="en-US" sz="4800" dirty="0"/>
              <a:t> left post-crisis</a:t>
            </a:r>
          </a:p>
          <a:p>
            <a:r>
              <a:rPr lang="en-US" sz="4800" b="1" dirty="0"/>
              <a:t>Average rating: 4.74★</a:t>
            </a:r>
            <a:r>
              <a:rPr lang="en-US" sz="4800" dirty="0"/>
              <a:t> (highly satisfied users)</a:t>
            </a:r>
          </a:p>
          <a:p>
            <a:r>
              <a:rPr lang="en-US" sz="4800" b="1" dirty="0"/>
              <a:t>Monthly spend: ₹2K–₹2.4K</a:t>
            </a:r>
            <a:r>
              <a:rPr lang="en-US" sz="4800" dirty="0"/>
              <a:t> (premium segment)</a:t>
            </a:r>
          </a:p>
          <a:p>
            <a:r>
              <a:rPr lang="en-US" sz="4800" dirty="0"/>
              <a:t>One customer: </a:t>
            </a:r>
            <a:r>
              <a:rPr lang="en-US" sz="4800" b="1" dirty="0"/>
              <a:t>₹26,434 total spend</a:t>
            </a:r>
            <a:endParaRPr lang="en-US" sz="4800" dirty="0"/>
          </a:p>
          <a:p>
            <a:r>
              <a:rPr lang="en-US" sz="4800" b="1" dirty="0"/>
              <a:t>Key Insight</a:t>
            </a:r>
            <a:r>
              <a:rPr lang="en-US" sz="4800" dirty="0"/>
              <a:t>: Lost loyal advocates, not bargain hunters</a:t>
            </a:r>
          </a:p>
          <a:p>
            <a:pPr marL="0" indent="0">
              <a:buNone/>
            </a:pPr>
            <a:r>
              <a:rPr lang="en-US" sz="4800" b="1" dirty="0"/>
              <a:t>4. Recovery Opportunity</a:t>
            </a:r>
          </a:p>
          <a:p>
            <a:r>
              <a:rPr lang="en-US" sz="4800" b="1" dirty="0"/>
              <a:t>High-Value Churned Customers:</a:t>
            </a:r>
          </a:p>
          <a:p>
            <a:pPr marL="0" indent="0">
              <a:buNone/>
            </a:pPr>
            <a:endParaRPr lang="en-US" sz="4800" dirty="0"/>
          </a:p>
          <a:p>
            <a:pPr marL="0" indent="0">
              <a:buNone/>
            </a:pPr>
            <a:br>
              <a:rPr lang="en-US" sz="4800" dirty="0"/>
            </a:br>
            <a:endParaRPr lang="en-US" sz="4800" dirty="0"/>
          </a:p>
          <a:p>
            <a:pPr>
              <a:defRPr sz="2000">
                <a:latin typeface="Calibri"/>
              </a:defRPr>
            </a:pPr>
            <a:endParaRPr dirty="0"/>
          </a:p>
        </p:txBody>
      </p:sp>
      <p:graphicFrame>
        <p:nvGraphicFramePr>
          <p:cNvPr id="4" name="Table 3">
            <a:extLst>
              <a:ext uri="{FF2B5EF4-FFF2-40B4-BE49-F238E27FC236}">
                <a16:creationId xmlns:a16="http://schemas.microsoft.com/office/drawing/2014/main" id="{31CAA974-8EE1-B627-E2C4-E5D1A15E1F35}"/>
              </a:ext>
            </a:extLst>
          </p:cNvPr>
          <p:cNvGraphicFramePr>
            <a:graphicFrameLocks noGrp="1"/>
          </p:cNvGraphicFramePr>
          <p:nvPr>
            <p:extLst>
              <p:ext uri="{D42A27DB-BD31-4B8C-83A1-F6EECF244321}">
                <p14:modId xmlns:p14="http://schemas.microsoft.com/office/powerpoint/2010/main" val="1786274357"/>
              </p:ext>
            </p:extLst>
          </p:nvPr>
        </p:nvGraphicFramePr>
        <p:xfrm>
          <a:off x="498168" y="500653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81379265"/>
                    </a:ext>
                  </a:extLst>
                </a:gridCol>
                <a:gridCol w="2709333">
                  <a:extLst>
                    <a:ext uri="{9D8B030D-6E8A-4147-A177-3AD203B41FA5}">
                      <a16:colId xmlns:a16="http://schemas.microsoft.com/office/drawing/2014/main" val="726208073"/>
                    </a:ext>
                  </a:extLst>
                </a:gridCol>
                <a:gridCol w="2709333">
                  <a:extLst>
                    <a:ext uri="{9D8B030D-6E8A-4147-A177-3AD203B41FA5}">
                      <a16:colId xmlns:a16="http://schemas.microsoft.com/office/drawing/2014/main" val="528182553"/>
                    </a:ext>
                  </a:extLst>
                </a:gridCol>
              </a:tblGrid>
              <a:tr h="370840">
                <a:tc>
                  <a:txBody>
                    <a:bodyPr/>
                    <a:lstStyle/>
                    <a:p>
                      <a:pPr>
                        <a:buNone/>
                      </a:pPr>
                      <a:r>
                        <a:rPr lang="en-IN" dirty="0"/>
                        <a:t>Rating</a:t>
                      </a:r>
                    </a:p>
                  </a:txBody>
                  <a:tcPr anchor="ctr"/>
                </a:tc>
                <a:tc>
                  <a:txBody>
                    <a:bodyPr/>
                    <a:lstStyle/>
                    <a:p>
                      <a:pPr>
                        <a:buNone/>
                      </a:pPr>
                      <a:r>
                        <a:rPr lang="en-IN"/>
                        <a:t>Spend</a:t>
                      </a:r>
                    </a:p>
                  </a:txBody>
                  <a:tcPr anchor="ctr"/>
                </a:tc>
                <a:tc>
                  <a:txBody>
                    <a:bodyPr/>
                    <a:lstStyle/>
                    <a:p>
                      <a:pPr>
                        <a:buNone/>
                      </a:pPr>
                      <a:r>
                        <a:rPr lang="en-IN"/>
                        <a:t>Recovery Potential</a:t>
                      </a:r>
                    </a:p>
                  </a:txBody>
                  <a:tcPr anchor="ctr"/>
                </a:tc>
                <a:extLst>
                  <a:ext uri="{0D108BD9-81ED-4DB2-BD59-A6C34878D82A}">
                    <a16:rowId xmlns:a16="http://schemas.microsoft.com/office/drawing/2014/main" val="3804992494"/>
                  </a:ext>
                </a:extLst>
              </a:tr>
              <a:tr h="370840">
                <a:tc>
                  <a:txBody>
                    <a:bodyPr/>
                    <a:lstStyle/>
                    <a:p>
                      <a:pPr>
                        <a:buNone/>
                      </a:pPr>
                      <a:r>
                        <a:rPr lang="en-IN"/>
                        <a:t>5.0★</a:t>
                      </a:r>
                    </a:p>
                  </a:txBody>
                  <a:tcPr anchor="ctr"/>
                </a:tc>
                <a:tc>
                  <a:txBody>
                    <a:bodyPr/>
                    <a:lstStyle/>
                    <a:p>
                      <a:pPr>
                        <a:buNone/>
                      </a:pPr>
                      <a:r>
                        <a:rPr lang="en-IN"/>
                        <a:t>₹2,130–₹2,403</a:t>
                      </a:r>
                    </a:p>
                  </a:txBody>
                  <a:tcPr anchor="ctr"/>
                </a:tc>
                <a:tc>
                  <a:txBody>
                    <a:bodyPr/>
                    <a:lstStyle/>
                    <a:p>
                      <a:pPr>
                        <a:buNone/>
                      </a:pPr>
                      <a:r>
                        <a:rPr lang="en-IN"/>
                        <a:t>Very High</a:t>
                      </a:r>
                    </a:p>
                  </a:txBody>
                  <a:tcPr anchor="ctr"/>
                </a:tc>
                <a:extLst>
                  <a:ext uri="{0D108BD9-81ED-4DB2-BD59-A6C34878D82A}">
                    <a16:rowId xmlns:a16="http://schemas.microsoft.com/office/drawing/2014/main" val="3254800917"/>
                  </a:ext>
                </a:extLst>
              </a:tr>
              <a:tr h="370840">
                <a:tc>
                  <a:txBody>
                    <a:bodyPr/>
                    <a:lstStyle/>
                    <a:p>
                      <a:pPr>
                        <a:buNone/>
                      </a:pPr>
                      <a:r>
                        <a:rPr lang="en-IN"/>
                        <a:t>4.7★–4.9★</a:t>
                      </a:r>
                    </a:p>
                  </a:txBody>
                  <a:tcPr anchor="ctr"/>
                </a:tc>
                <a:tc>
                  <a:txBody>
                    <a:bodyPr/>
                    <a:lstStyle/>
                    <a:p>
                      <a:pPr>
                        <a:buNone/>
                      </a:pPr>
                      <a:r>
                        <a:rPr lang="en-IN"/>
                        <a:t>₹2,280–₹2,404</a:t>
                      </a:r>
                    </a:p>
                  </a:txBody>
                  <a:tcPr anchor="ctr"/>
                </a:tc>
                <a:tc>
                  <a:txBody>
                    <a:bodyPr/>
                    <a:lstStyle/>
                    <a:p>
                      <a:pPr>
                        <a:buNone/>
                      </a:pPr>
                      <a:r>
                        <a:rPr lang="en-IN" dirty="0"/>
                        <a:t>High</a:t>
                      </a:r>
                    </a:p>
                  </a:txBody>
                  <a:tcPr anchor="ctr"/>
                </a:tc>
                <a:extLst>
                  <a:ext uri="{0D108BD9-81ED-4DB2-BD59-A6C34878D82A}">
                    <a16:rowId xmlns:a16="http://schemas.microsoft.com/office/drawing/2014/main" val="1960891149"/>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16743"/>
          </a:xfrm>
        </p:spPr>
        <p:txBody>
          <a:bodyPr>
            <a:normAutofit fontScale="90000"/>
          </a:bodyPr>
          <a:lstStyle/>
          <a:p>
            <a:pPr algn="l"/>
            <a:r>
              <a:rPr lang="en-US" sz="2000" b="1" dirty="0"/>
              <a:t>Priority Cities: Which Tier-1/Tier-2 cities show the highest risk of long-term </a:t>
            </a:r>
            <a:br>
              <a:rPr lang="en-US" sz="2000" dirty="0"/>
            </a:br>
            <a:r>
              <a:rPr lang="en-US" sz="2000" b="1" dirty="0"/>
              <a:t>demand loss? </a:t>
            </a:r>
            <a:br>
              <a:rPr lang="en-US" sz="2000" dirty="0"/>
            </a:br>
            <a:endParaRPr sz="2000" dirty="0"/>
          </a:p>
        </p:txBody>
      </p:sp>
      <p:graphicFrame>
        <p:nvGraphicFramePr>
          <p:cNvPr id="4" name="Content Placeholder 3">
            <a:extLst>
              <a:ext uri="{FF2B5EF4-FFF2-40B4-BE49-F238E27FC236}">
                <a16:creationId xmlns:a16="http://schemas.microsoft.com/office/drawing/2014/main" id="{9CBB94C7-9216-4523-EDEA-9DE5D860E3B5}"/>
              </a:ext>
            </a:extLst>
          </p:cNvPr>
          <p:cNvGraphicFramePr>
            <a:graphicFrameLocks noGrp="1"/>
          </p:cNvGraphicFramePr>
          <p:nvPr>
            <p:ph idx="1"/>
            <p:extLst>
              <p:ext uri="{D42A27DB-BD31-4B8C-83A1-F6EECF244321}">
                <p14:modId xmlns:p14="http://schemas.microsoft.com/office/powerpoint/2010/main" val="4071754814"/>
              </p:ext>
            </p:extLst>
          </p:nvPr>
        </p:nvGraphicFramePr>
        <p:xfrm>
          <a:off x="452284" y="951162"/>
          <a:ext cx="10972794" cy="4424519"/>
        </p:xfrm>
        <a:graphic>
          <a:graphicData uri="http://schemas.openxmlformats.org/drawingml/2006/table">
            <a:tbl>
              <a:tblPr firstRow="1" bandRow="1">
                <a:tableStyleId>{5C22544A-7EE6-4342-B048-85BDC9FD1C3A}</a:tableStyleId>
              </a:tblPr>
              <a:tblGrid>
                <a:gridCol w="1567542">
                  <a:extLst>
                    <a:ext uri="{9D8B030D-6E8A-4147-A177-3AD203B41FA5}">
                      <a16:colId xmlns:a16="http://schemas.microsoft.com/office/drawing/2014/main" val="3334736826"/>
                    </a:ext>
                  </a:extLst>
                </a:gridCol>
                <a:gridCol w="1567542">
                  <a:extLst>
                    <a:ext uri="{9D8B030D-6E8A-4147-A177-3AD203B41FA5}">
                      <a16:colId xmlns:a16="http://schemas.microsoft.com/office/drawing/2014/main" val="3067954247"/>
                    </a:ext>
                  </a:extLst>
                </a:gridCol>
                <a:gridCol w="1722051">
                  <a:extLst>
                    <a:ext uri="{9D8B030D-6E8A-4147-A177-3AD203B41FA5}">
                      <a16:colId xmlns:a16="http://schemas.microsoft.com/office/drawing/2014/main" val="265866008"/>
                    </a:ext>
                  </a:extLst>
                </a:gridCol>
                <a:gridCol w="1413033">
                  <a:extLst>
                    <a:ext uri="{9D8B030D-6E8A-4147-A177-3AD203B41FA5}">
                      <a16:colId xmlns:a16="http://schemas.microsoft.com/office/drawing/2014/main" val="3920745266"/>
                    </a:ext>
                  </a:extLst>
                </a:gridCol>
                <a:gridCol w="1567542">
                  <a:extLst>
                    <a:ext uri="{9D8B030D-6E8A-4147-A177-3AD203B41FA5}">
                      <a16:colId xmlns:a16="http://schemas.microsoft.com/office/drawing/2014/main" val="484709187"/>
                    </a:ext>
                  </a:extLst>
                </a:gridCol>
                <a:gridCol w="1567542">
                  <a:extLst>
                    <a:ext uri="{9D8B030D-6E8A-4147-A177-3AD203B41FA5}">
                      <a16:colId xmlns:a16="http://schemas.microsoft.com/office/drawing/2014/main" val="3836643783"/>
                    </a:ext>
                  </a:extLst>
                </a:gridCol>
                <a:gridCol w="1567542">
                  <a:extLst>
                    <a:ext uri="{9D8B030D-6E8A-4147-A177-3AD203B41FA5}">
                      <a16:colId xmlns:a16="http://schemas.microsoft.com/office/drawing/2014/main" val="4242739778"/>
                    </a:ext>
                  </a:extLst>
                </a:gridCol>
              </a:tblGrid>
              <a:tr h="699183">
                <a:tc>
                  <a:txBody>
                    <a:bodyPr/>
                    <a:lstStyle/>
                    <a:p>
                      <a:pPr>
                        <a:buNone/>
                      </a:pPr>
                      <a:r>
                        <a:rPr lang="en-IN" b="1" dirty="0"/>
                        <a:t>City</a:t>
                      </a:r>
                      <a:endParaRPr lang="en-IN" dirty="0"/>
                    </a:p>
                  </a:txBody>
                  <a:tcPr anchor="ctr"/>
                </a:tc>
                <a:tc>
                  <a:txBody>
                    <a:bodyPr/>
                    <a:lstStyle/>
                    <a:p>
                      <a:pPr>
                        <a:buNone/>
                      </a:pPr>
                      <a:r>
                        <a:rPr lang="en-IN" b="1"/>
                        <a:t>Tier</a:t>
                      </a:r>
                      <a:endParaRPr lang="en-IN"/>
                    </a:p>
                  </a:txBody>
                  <a:tcPr anchor="ctr"/>
                </a:tc>
                <a:tc>
                  <a:txBody>
                    <a:bodyPr/>
                    <a:lstStyle/>
                    <a:p>
                      <a:pPr>
                        <a:buNone/>
                      </a:pPr>
                      <a:r>
                        <a:rPr lang="en-IN" b="1"/>
                        <a:t>Demand Drop %</a:t>
                      </a:r>
                      <a:endParaRPr lang="en-IN"/>
                    </a:p>
                  </a:txBody>
                  <a:tcPr anchor="ctr"/>
                </a:tc>
                <a:tc>
                  <a:txBody>
                    <a:bodyPr/>
                    <a:lstStyle/>
                    <a:p>
                      <a:pPr>
                        <a:buNone/>
                      </a:pPr>
                      <a:r>
                        <a:rPr lang="en-IN" b="1"/>
                        <a:t>Sales Drop %</a:t>
                      </a:r>
                      <a:endParaRPr lang="en-IN"/>
                    </a:p>
                  </a:txBody>
                  <a:tcPr anchor="ctr"/>
                </a:tc>
                <a:tc>
                  <a:txBody>
                    <a:bodyPr/>
                    <a:lstStyle/>
                    <a:p>
                      <a:pPr>
                        <a:buNone/>
                      </a:pPr>
                      <a:r>
                        <a:rPr lang="en-IN" b="1"/>
                        <a:t>Pre-Crisis Sales (₹)</a:t>
                      </a:r>
                      <a:endParaRPr lang="en-IN"/>
                    </a:p>
                  </a:txBody>
                  <a:tcPr anchor="ctr"/>
                </a:tc>
                <a:tc>
                  <a:txBody>
                    <a:bodyPr/>
                    <a:lstStyle/>
                    <a:p>
                      <a:pPr>
                        <a:buNone/>
                      </a:pPr>
                      <a:r>
                        <a:rPr lang="en-IN" b="1"/>
                        <a:t>Crisis Sales (₹)</a:t>
                      </a:r>
                      <a:endParaRPr lang="en-IN"/>
                    </a:p>
                  </a:txBody>
                  <a:tcPr anchor="ctr"/>
                </a:tc>
                <a:tc>
                  <a:txBody>
                    <a:bodyPr/>
                    <a:lstStyle/>
                    <a:p>
                      <a:pPr>
                        <a:buNone/>
                      </a:pPr>
                      <a:r>
                        <a:rPr lang="en-IN" b="1"/>
                        <a:t>Risk Level</a:t>
                      </a:r>
                      <a:endParaRPr lang="en-IN"/>
                    </a:p>
                  </a:txBody>
                  <a:tcPr anchor="ctr"/>
                </a:tc>
                <a:extLst>
                  <a:ext uri="{0D108BD9-81ED-4DB2-BD59-A6C34878D82A}">
                    <a16:rowId xmlns:a16="http://schemas.microsoft.com/office/drawing/2014/main" val="2389107923"/>
                  </a:ext>
                </a:extLst>
              </a:tr>
              <a:tr h="465667">
                <a:tc>
                  <a:txBody>
                    <a:bodyPr/>
                    <a:lstStyle/>
                    <a:p>
                      <a:pPr>
                        <a:buNone/>
                      </a:pPr>
                      <a:r>
                        <a:rPr lang="en-IN" b="1"/>
                        <a:t>Bengaluru</a:t>
                      </a:r>
                      <a:endParaRPr lang="en-IN"/>
                    </a:p>
                  </a:txBody>
                  <a:tcPr anchor="ctr"/>
                </a:tc>
                <a:tc>
                  <a:txBody>
                    <a:bodyPr/>
                    <a:lstStyle/>
                    <a:p>
                      <a:pPr>
                        <a:buNone/>
                      </a:pPr>
                      <a:r>
                        <a:rPr lang="en-IN"/>
                        <a:t>Tier-1</a:t>
                      </a:r>
                    </a:p>
                  </a:txBody>
                  <a:tcPr anchor="ctr"/>
                </a:tc>
                <a:tc>
                  <a:txBody>
                    <a:bodyPr/>
                    <a:lstStyle/>
                    <a:p>
                      <a:pPr>
                        <a:buNone/>
                      </a:pPr>
                      <a:r>
                        <a:rPr lang="en-IN" b="1"/>
                        <a:t>71.29%</a:t>
                      </a:r>
                      <a:endParaRPr lang="en-IN"/>
                    </a:p>
                  </a:txBody>
                  <a:tcPr anchor="ctr"/>
                </a:tc>
                <a:tc>
                  <a:txBody>
                    <a:bodyPr/>
                    <a:lstStyle/>
                    <a:p>
                      <a:pPr>
                        <a:buNone/>
                      </a:pPr>
                      <a:r>
                        <a:rPr lang="en-IN" b="1"/>
                        <a:t>71.37%</a:t>
                      </a:r>
                      <a:endParaRPr lang="en-IN"/>
                    </a:p>
                  </a:txBody>
                  <a:tcPr anchor="ctr"/>
                </a:tc>
                <a:tc>
                  <a:txBody>
                    <a:bodyPr/>
                    <a:lstStyle/>
                    <a:p>
                      <a:pPr>
                        <a:buNone/>
                      </a:pPr>
                      <a:r>
                        <a:rPr lang="en-IN"/>
                        <a:t>1,02,70,233</a:t>
                      </a:r>
                    </a:p>
                  </a:txBody>
                  <a:tcPr anchor="ctr"/>
                </a:tc>
                <a:tc>
                  <a:txBody>
                    <a:bodyPr/>
                    <a:lstStyle/>
                    <a:p>
                      <a:pPr>
                        <a:buNone/>
                      </a:pPr>
                      <a:r>
                        <a:rPr lang="en-IN"/>
                        <a:t>29,40,569</a:t>
                      </a:r>
                    </a:p>
                  </a:txBody>
                  <a:tcPr anchor="ctr"/>
                </a:tc>
                <a:tc>
                  <a:txBody>
                    <a:bodyPr/>
                    <a:lstStyle/>
                    <a:p>
                      <a:pPr>
                        <a:buNone/>
                      </a:pPr>
                      <a:r>
                        <a:rPr lang="en-IN"/>
                        <a:t>🔴 </a:t>
                      </a:r>
                      <a:r>
                        <a:rPr lang="en-IN" b="1"/>
                        <a:t>Highest</a:t>
                      </a:r>
                      <a:endParaRPr lang="en-IN"/>
                    </a:p>
                  </a:txBody>
                  <a:tcPr anchor="ctr"/>
                </a:tc>
                <a:extLst>
                  <a:ext uri="{0D108BD9-81ED-4DB2-BD59-A6C34878D82A}">
                    <a16:rowId xmlns:a16="http://schemas.microsoft.com/office/drawing/2014/main" val="3950674059"/>
                  </a:ext>
                </a:extLst>
              </a:tr>
              <a:tr h="465667">
                <a:tc>
                  <a:txBody>
                    <a:bodyPr/>
                    <a:lstStyle/>
                    <a:p>
                      <a:pPr>
                        <a:buNone/>
                      </a:pPr>
                      <a:r>
                        <a:rPr lang="en-IN" b="1"/>
                        <a:t>Ahmedabad</a:t>
                      </a:r>
                      <a:endParaRPr lang="en-IN"/>
                    </a:p>
                  </a:txBody>
                  <a:tcPr anchor="ctr"/>
                </a:tc>
                <a:tc>
                  <a:txBody>
                    <a:bodyPr/>
                    <a:lstStyle/>
                    <a:p>
                      <a:pPr>
                        <a:buNone/>
                      </a:pPr>
                      <a:r>
                        <a:rPr lang="en-IN"/>
                        <a:t>Tier-2</a:t>
                      </a:r>
                    </a:p>
                  </a:txBody>
                  <a:tcPr anchor="ctr"/>
                </a:tc>
                <a:tc>
                  <a:txBody>
                    <a:bodyPr/>
                    <a:lstStyle/>
                    <a:p>
                      <a:pPr>
                        <a:buNone/>
                      </a:pPr>
                      <a:r>
                        <a:rPr lang="en-IN" b="1"/>
                        <a:t>71.22%</a:t>
                      </a:r>
                      <a:endParaRPr lang="en-IN"/>
                    </a:p>
                  </a:txBody>
                  <a:tcPr anchor="ctr"/>
                </a:tc>
                <a:tc>
                  <a:txBody>
                    <a:bodyPr/>
                    <a:lstStyle/>
                    <a:p>
                      <a:pPr>
                        <a:buNone/>
                      </a:pPr>
                      <a:r>
                        <a:rPr lang="en-IN" b="1"/>
                        <a:t>71.34%</a:t>
                      </a:r>
                      <a:endParaRPr lang="en-IN"/>
                    </a:p>
                  </a:txBody>
                  <a:tcPr anchor="ctr"/>
                </a:tc>
                <a:tc>
                  <a:txBody>
                    <a:bodyPr/>
                    <a:lstStyle/>
                    <a:p>
                      <a:pPr>
                        <a:buNone/>
                      </a:pPr>
                      <a:r>
                        <a:rPr lang="en-IN"/>
                        <a:t>25,27,781</a:t>
                      </a:r>
                    </a:p>
                  </a:txBody>
                  <a:tcPr anchor="ctr"/>
                </a:tc>
                <a:tc>
                  <a:txBody>
                    <a:bodyPr/>
                    <a:lstStyle/>
                    <a:p>
                      <a:pPr>
                        <a:buNone/>
                      </a:pPr>
                      <a:r>
                        <a:rPr lang="en-IN"/>
                        <a:t>7,24,509</a:t>
                      </a:r>
                    </a:p>
                  </a:txBody>
                  <a:tcPr anchor="ctr"/>
                </a:tc>
                <a:tc>
                  <a:txBody>
                    <a:bodyPr/>
                    <a:lstStyle/>
                    <a:p>
                      <a:pPr>
                        <a:buNone/>
                      </a:pPr>
                      <a:r>
                        <a:rPr lang="en-IN"/>
                        <a:t>🔴 </a:t>
                      </a:r>
                      <a:r>
                        <a:rPr lang="en-IN" b="1"/>
                        <a:t>Highest</a:t>
                      </a:r>
                      <a:endParaRPr lang="en-IN"/>
                    </a:p>
                  </a:txBody>
                  <a:tcPr anchor="ctr"/>
                </a:tc>
                <a:extLst>
                  <a:ext uri="{0D108BD9-81ED-4DB2-BD59-A6C34878D82A}">
                    <a16:rowId xmlns:a16="http://schemas.microsoft.com/office/drawing/2014/main" val="2842872079"/>
                  </a:ext>
                </a:extLst>
              </a:tr>
              <a:tr h="465667">
                <a:tc>
                  <a:txBody>
                    <a:bodyPr/>
                    <a:lstStyle/>
                    <a:p>
                      <a:pPr>
                        <a:buNone/>
                      </a:pPr>
                      <a:r>
                        <a:rPr lang="en-IN" b="1"/>
                        <a:t>Mumbai</a:t>
                      </a:r>
                      <a:endParaRPr lang="en-IN"/>
                    </a:p>
                  </a:txBody>
                  <a:tcPr anchor="ctr"/>
                </a:tc>
                <a:tc>
                  <a:txBody>
                    <a:bodyPr/>
                    <a:lstStyle/>
                    <a:p>
                      <a:pPr>
                        <a:buNone/>
                      </a:pPr>
                      <a:r>
                        <a:rPr lang="en-IN"/>
                        <a:t>Tier-1</a:t>
                      </a:r>
                    </a:p>
                  </a:txBody>
                  <a:tcPr anchor="ctr"/>
                </a:tc>
                <a:tc>
                  <a:txBody>
                    <a:bodyPr/>
                    <a:lstStyle/>
                    <a:p>
                      <a:pPr>
                        <a:buNone/>
                      </a:pPr>
                      <a:r>
                        <a:rPr lang="en-IN" b="1"/>
                        <a:t>71.15%</a:t>
                      </a:r>
                      <a:endParaRPr lang="en-IN"/>
                    </a:p>
                  </a:txBody>
                  <a:tcPr anchor="ctr"/>
                </a:tc>
                <a:tc>
                  <a:txBody>
                    <a:bodyPr/>
                    <a:lstStyle/>
                    <a:p>
                      <a:pPr>
                        <a:buNone/>
                      </a:pPr>
                      <a:r>
                        <a:rPr lang="en-IN" b="1"/>
                        <a:t>71.39%</a:t>
                      </a:r>
                      <a:endParaRPr lang="en-IN"/>
                    </a:p>
                  </a:txBody>
                  <a:tcPr anchor="ctr"/>
                </a:tc>
                <a:tc>
                  <a:txBody>
                    <a:bodyPr/>
                    <a:lstStyle/>
                    <a:p>
                      <a:pPr>
                        <a:buNone/>
                      </a:pPr>
                      <a:r>
                        <a:rPr lang="en-IN"/>
                        <a:t>58,64,538</a:t>
                      </a:r>
                    </a:p>
                  </a:txBody>
                  <a:tcPr anchor="ctr"/>
                </a:tc>
                <a:tc>
                  <a:txBody>
                    <a:bodyPr/>
                    <a:lstStyle/>
                    <a:p>
                      <a:pPr>
                        <a:buNone/>
                      </a:pPr>
                      <a:r>
                        <a:rPr lang="en-IN"/>
                        <a:t>16,77,883</a:t>
                      </a:r>
                    </a:p>
                  </a:txBody>
                  <a:tcPr anchor="ctr"/>
                </a:tc>
                <a:tc>
                  <a:txBody>
                    <a:bodyPr/>
                    <a:lstStyle/>
                    <a:p>
                      <a:pPr>
                        <a:buNone/>
                      </a:pPr>
                      <a:r>
                        <a:rPr lang="en-IN"/>
                        <a:t>🔴 </a:t>
                      </a:r>
                      <a:r>
                        <a:rPr lang="en-IN" b="1"/>
                        <a:t>Highest</a:t>
                      </a:r>
                      <a:endParaRPr lang="en-IN"/>
                    </a:p>
                  </a:txBody>
                  <a:tcPr anchor="ctr"/>
                </a:tc>
                <a:extLst>
                  <a:ext uri="{0D108BD9-81ED-4DB2-BD59-A6C34878D82A}">
                    <a16:rowId xmlns:a16="http://schemas.microsoft.com/office/drawing/2014/main" val="1619532881"/>
                  </a:ext>
                </a:extLst>
              </a:tr>
              <a:tr h="465667">
                <a:tc>
                  <a:txBody>
                    <a:bodyPr/>
                    <a:lstStyle/>
                    <a:p>
                      <a:pPr>
                        <a:buNone/>
                      </a:pPr>
                      <a:r>
                        <a:rPr lang="en-IN" b="1"/>
                        <a:t>Delhi</a:t>
                      </a:r>
                      <a:endParaRPr lang="en-IN"/>
                    </a:p>
                  </a:txBody>
                  <a:tcPr anchor="ctr"/>
                </a:tc>
                <a:tc>
                  <a:txBody>
                    <a:bodyPr/>
                    <a:lstStyle/>
                    <a:p>
                      <a:pPr>
                        <a:buNone/>
                      </a:pPr>
                      <a:r>
                        <a:rPr lang="en-IN"/>
                        <a:t>Tier-1</a:t>
                      </a:r>
                    </a:p>
                  </a:txBody>
                  <a:tcPr anchor="ctr"/>
                </a:tc>
                <a:tc>
                  <a:txBody>
                    <a:bodyPr/>
                    <a:lstStyle/>
                    <a:p>
                      <a:pPr>
                        <a:buNone/>
                      </a:pPr>
                      <a:r>
                        <a:rPr lang="en-IN"/>
                        <a:t>70.85%</a:t>
                      </a:r>
                    </a:p>
                  </a:txBody>
                  <a:tcPr anchor="ctr"/>
                </a:tc>
                <a:tc>
                  <a:txBody>
                    <a:bodyPr/>
                    <a:lstStyle/>
                    <a:p>
                      <a:pPr>
                        <a:buNone/>
                      </a:pPr>
                      <a:r>
                        <a:rPr lang="en-IN"/>
                        <a:t>70.84%</a:t>
                      </a:r>
                    </a:p>
                  </a:txBody>
                  <a:tcPr anchor="ctr"/>
                </a:tc>
                <a:tc>
                  <a:txBody>
                    <a:bodyPr/>
                    <a:lstStyle/>
                    <a:p>
                      <a:pPr>
                        <a:buNone/>
                      </a:pPr>
                      <a:r>
                        <a:rPr lang="en-IN"/>
                        <a:t>50,83,464</a:t>
                      </a:r>
                    </a:p>
                  </a:txBody>
                  <a:tcPr anchor="ctr"/>
                </a:tc>
                <a:tc>
                  <a:txBody>
                    <a:bodyPr/>
                    <a:lstStyle/>
                    <a:p>
                      <a:pPr>
                        <a:buNone/>
                      </a:pPr>
                      <a:r>
                        <a:rPr lang="en-IN"/>
                        <a:t>14,82,543</a:t>
                      </a:r>
                    </a:p>
                  </a:txBody>
                  <a:tcPr anchor="ctr"/>
                </a:tc>
                <a:tc>
                  <a:txBody>
                    <a:bodyPr/>
                    <a:lstStyle/>
                    <a:p>
                      <a:pPr>
                        <a:buNone/>
                      </a:pPr>
                      <a:r>
                        <a:rPr lang="en-IN"/>
                        <a:t>🟡 Moderate</a:t>
                      </a:r>
                    </a:p>
                  </a:txBody>
                  <a:tcPr anchor="ctr"/>
                </a:tc>
                <a:extLst>
                  <a:ext uri="{0D108BD9-81ED-4DB2-BD59-A6C34878D82A}">
                    <a16:rowId xmlns:a16="http://schemas.microsoft.com/office/drawing/2014/main" val="924802607"/>
                  </a:ext>
                </a:extLst>
              </a:tr>
              <a:tr h="465667">
                <a:tc>
                  <a:txBody>
                    <a:bodyPr/>
                    <a:lstStyle/>
                    <a:p>
                      <a:pPr>
                        <a:buNone/>
                      </a:pPr>
                      <a:r>
                        <a:rPr lang="en-IN" b="1"/>
                        <a:t>Pune</a:t>
                      </a:r>
                      <a:endParaRPr lang="en-IN"/>
                    </a:p>
                  </a:txBody>
                  <a:tcPr anchor="ctr"/>
                </a:tc>
                <a:tc>
                  <a:txBody>
                    <a:bodyPr/>
                    <a:lstStyle/>
                    <a:p>
                      <a:pPr>
                        <a:buNone/>
                      </a:pPr>
                      <a:r>
                        <a:rPr lang="en-IN"/>
                        <a:t>Tier-2</a:t>
                      </a:r>
                    </a:p>
                  </a:txBody>
                  <a:tcPr anchor="ctr"/>
                </a:tc>
                <a:tc>
                  <a:txBody>
                    <a:bodyPr/>
                    <a:lstStyle/>
                    <a:p>
                      <a:pPr>
                        <a:buNone/>
                      </a:pPr>
                      <a:r>
                        <a:rPr lang="en-IN"/>
                        <a:t>70.51%</a:t>
                      </a:r>
                    </a:p>
                  </a:txBody>
                  <a:tcPr anchor="ctr"/>
                </a:tc>
                <a:tc>
                  <a:txBody>
                    <a:bodyPr/>
                    <a:lstStyle/>
                    <a:p>
                      <a:pPr>
                        <a:buNone/>
                      </a:pPr>
                      <a:r>
                        <a:rPr lang="en-IN"/>
                        <a:t>70.79%</a:t>
                      </a:r>
                    </a:p>
                  </a:txBody>
                  <a:tcPr anchor="ctr"/>
                </a:tc>
                <a:tc>
                  <a:txBody>
                    <a:bodyPr/>
                    <a:lstStyle/>
                    <a:p>
                      <a:pPr>
                        <a:buNone/>
                      </a:pPr>
                      <a:r>
                        <a:rPr lang="en-IN"/>
                        <a:t>28,96,150</a:t>
                      </a:r>
                    </a:p>
                  </a:txBody>
                  <a:tcPr anchor="ctr"/>
                </a:tc>
                <a:tc>
                  <a:txBody>
                    <a:bodyPr/>
                    <a:lstStyle/>
                    <a:p>
                      <a:pPr>
                        <a:buNone/>
                      </a:pPr>
                      <a:r>
                        <a:rPr lang="en-IN"/>
                        <a:t>8,45,887</a:t>
                      </a:r>
                    </a:p>
                  </a:txBody>
                  <a:tcPr anchor="ctr"/>
                </a:tc>
                <a:tc>
                  <a:txBody>
                    <a:bodyPr/>
                    <a:lstStyle/>
                    <a:p>
                      <a:pPr>
                        <a:buNone/>
                      </a:pPr>
                      <a:r>
                        <a:rPr lang="en-IN"/>
                        <a:t>🟡 Moderate</a:t>
                      </a:r>
                    </a:p>
                  </a:txBody>
                  <a:tcPr anchor="ctr"/>
                </a:tc>
                <a:extLst>
                  <a:ext uri="{0D108BD9-81ED-4DB2-BD59-A6C34878D82A}">
                    <a16:rowId xmlns:a16="http://schemas.microsoft.com/office/drawing/2014/main" val="1080512383"/>
                  </a:ext>
                </a:extLst>
              </a:tr>
              <a:tr h="465667">
                <a:tc>
                  <a:txBody>
                    <a:bodyPr/>
                    <a:lstStyle/>
                    <a:p>
                      <a:pPr>
                        <a:buNone/>
                      </a:pPr>
                      <a:r>
                        <a:rPr lang="en-IN" b="1"/>
                        <a:t>Hyderabad</a:t>
                      </a:r>
                      <a:endParaRPr lang="en-IN"/>
                    </a:p>
                  </a:txBody>
                  <a:tcPr anchor="ctr"/>
                </a:tc>
                <a:tc>
                  <a:txBody>
                    <a:bodyPr/>
                    <a:lstStyle/>
                    <a:p>
                      <a:pPr>
                        <a:buNone/>
                      </a:pPr>
                      <a:r>
                        <a:rPr lang="en-IN"/>
                        <a:t>Tier-1</a:t>
                      </a:r>
                    </a:p>
                  </a:txBody>
                  <a:tcPr anchor="ctr"/>
                </a:tc>
                <a:tc>
                  <a:txBody>
                    <a:bodyPr/>
                    <a:lstStyle/>
                    <a:p>
                      <a:pPr>
                        <a:buNone/>
                      </a:pPr>
                      <a:r>
                        <a:rPr lang="en-IN"/>
                        <a:t>70.38%</a:t>
                      </a:r>
                    </a:p>
                  </a:txBody>
                  <a:tcPr anchor="ctr"/>
                </a:tc>
                <a:tc>
                  <a:txBody>
                    <a:bodyPr/>
                    <a:lstStyle/>
                    <a:p>
                      <a:pPr>
                        <a:buNone/>
                      </a:pPr>
                      <a:r>
                        <a:rPr lang="en-IN"/>
                        <a:t>70.55%</a:t>
                      </a:r>
                    </a:p>
                  </a:txBody>
                  <a:tcPr anchor="ctr"/>
                </a:tc>
                <a:tc>
                  <a:txBody>
                    <a:bodyPr/>
                    <a:lstStyle/>
                    <a:p>
                      <a:pPr>
                        <a:buNone/>
                      </a:pPr>
                      <a:r>
                        <a:rPr lang="en-IN"/>
                        <a:t>35,67,445</a:t>
                      </a:r>
                    </a:p>
                  </a:txBody>
                  <a:tcPr anchor="ctr"/>
                </a:tc>
                <a:tc>
                  <a:txBody>
                    <a:bodyPr/>
                    <a:lstStyle/>
                    <a:p>
                      <a:pPr>
                        <a:buNone/>
                      </a:pPr>
                      <a:r>
                        <a:rPr lang="en-IN"/>
                        <a:t>10,50,525</a:t>
                      </a:r>
                    </a:p>
                  </a:txBody>
                  <a:tcPr anchor="ctr"/>
                </a:tc>
                <a:tc>
                  <a:txBody>
                    <a:bodyPr/>
                    <a:lstStyle/>
                    <a:p>
                      <a:pPr>
                        <a:buNone/>
                      </a:pPr>
                      <a:r>
                        <a:rPr lang="en-IN"/>
                        <a:t>🟡 Moderate</a:t>
                      </a:r>
                    </a:p>
                  </a:txBody>
                  <a:tcPr anchor="ctr"/>
                </a:tc>
                <a:extLst>
                  <a:ext uri="{0D108BD9-81ED-4DB2-BD59-A6C34878D82A}">
                    <a16:rowId xmlns:a16="http://schemas.microsoft.com/office/drawing/2014/main" val="1449335118"/>
                  </a:ext>
                </a:extLst>
              </a:tr>
              <a:tr h="465667">
                <a:tc>
                  <a:txBody>
                    <a:bodyPr/>
                    <a:lstStyle/>
                    <a:p>
                      <a:pPr>
                        <a:buNone/>
                      </a:pPr>
                      <a:r>
                        <a:rPr lang="en-IN" b="1"/>
                        <a:t>Kolkata</a:t>
                      </a:r>
                      <a:endParaRPr lang="en-IN"/>
                    </a:p>
                  </a:txBody>
                  <a:tcPr anchor="ctr"/>
                </a:tc>
                <a:tc>
                  <a:txBody>
                    <a:bodyPr/>
                    <a:lstStyle/>
                    <a:p>
                      <a:pPr>
                        <a:buNone/>
                      </a:pPr>
                      <a:r>
                        <a:rPr lang="en-IN"/>
                        <a:t>Tier-1</a:t>
                      </a:r>
                    </a:p>
                  </a:txBody>
                  <a:tcPr anchor="ctr"/>
                </a:tc>
                <a:tc>
                  <a:txBody>
                    <a:bodyPr/>
                    <a:lstStyle/>
                    <a:p>
                      <a:pPr>
                        <a:buNone/>
                      </a:pPr>
                      <a:r>
                        <a:rPr lang="en-IN"/>
                        <a:t>70.38%</a:t>
                      </a:r>
                    </a:p>
                  </a:txBody>
                  <a:tcPr anchor="ctr"/>
                </a:tc>
                <a:tc>
                  <a:txBody>
                    <a:bodyPr/>
                    <a:lstStyle/>
                    <a:p>
                      <a:pPr>
                        <a:buNone/>
                      </a:pPr>
                      <a:r>
                        <a:rPr lang="en-IN"/>
                        <a:t>71.36%</a:t>
                      </a:r>
                    </a:p>
                  </a:txBody>
                  <a:tcPr anchor="ctr"/>
                </a:tc>
                <a:tc>
                  <a:txBody>
                    <a:bodyPr/>
                    <a:lstStyle/>
                    <a:p>
                      <a:pPr>
                        <a:buNone/>
                      </a:pPr>
                      <a:r>
                        <a:rPr lang="en-IN"/>
                        <a:t>25,04,211</a:t>
                      </a:r>
                    </a:p>
                  </a:txBody>
                  <a:tcPr anchor="ctr"/>
                </a:tc>
                <a:tc>
                  <a:txBody>
                    <a:bodyPr/>
                    <a:lstStyle/>
                    <a:p>
                      <a:pPr>
                        <a:buNone/>
                      </a:pPr>
                      <a:r>
                        <a:rPr lang="en-IN"/>
                        <a:t>7,17,251</a:t>
                      </a:r>
                    </a:p>
                  </a:txBody>
                  <a:tcPr anchor="ctr"/>
                </a:tc>
                <a:tc>
                  <a:txBody>
                    <a:bodyPr/>
                    <a:lstStyle/>
                    <a:p>
                      <a:pPr>
                        <a:buNone/>
                      </a:pPr>
                      <a:r>
                        <a:rPr lang="en-IN"/>
                        <a:t>🟢 Low</a:t>
                      </a:r>
                    </a:p>
                  </a:txBody>
                  <a:tcPr anchor="ctr"/>
                </a:tc>
                <a:extLst>
                  <a:ext uri="{0D108BD9-81ED-4DB2-BD59-A6C34878D82A}">
                    <a16:rowId xmlns:a16="http://schemas.microsoft.com/office/drawing/2014/main" val="4156177561"/>
                  </a:ext>
                </a:extLst>
              </a:tr>
              <a:tr h="465667">
                <a:tc>
                  <a:txBody>
                    <a:bodyPr/>
                    <a:lstStyle/>
                    <a:p>
                      <a:pPr>
                        <a:buNone/>
                      </a:pPr>
                      <a:r>
                        <a:rPr lang="en-IN" b="1"/>
                        <a:t>Chennai</a:t>
                      </a:r>
                      <a:endParaRPr lang="en-IN"/>
                    </a:p>
                  </a:txBody>
                  <a:tcPr anchor="ctr"/>
                </a:tc>
                <a:tc>
                  <a:txBody>
                    <a:bodyPr/>
                    <a:lstStyle/>
                    <a:p>
                      <a:pPr>
                        <a:buNone/>
                      </a:pPr>
                      <a:r>
                        <a:rPr lang="en-IN"/>
                        <a:t>Tier-1</a:t>
                      </a:r>
                    </a:p>
                  </a:txBody>
                  <a:tcPr anchor="ctr"/>
                </a:tc>
                <a:tc>
                  <a:txBody>
                    <a:bodyPr/>
                    <a:lstStyle/>
                    <a:p>
                      <a:pPr>
                        <a:buNone/>
                      </a:pPr>
                      <a:r>
                        <a:rPr lang="en-IN" b="1"/>
                        <a:t>68.84%</a:t>
                      </a:r>
                      <a:endParaRPr lang="en-IN"/>
                    </a:p>
                  </a:txBody>
                  <a:tcPr anchor="ctr"/>
                </a:tc>
                <a:tc>
                  <a:txBody>
                    <a:bodyPr/>
                    <a:lstStyle/>
                    <a:p>
                      <a:pPr>
                        <a:buNone/>
                      </a:pPr>
                      <a:r>
                        <a:rPr lang="en-IN" b="1"/>
                        <a:t>69.21%</a:t>
                      </a:r>
                      <a:endParaRPr lang="en-IN"/>
                    </a:p>
                  </a:txBody>
                  <a:tcPr anchor="ctr"/>
                </a:tc>
                <a:tc>
                  <a:txBody>
                    <a:bodyPr/>
                    <a:lstStyle/>
                    <a:p>
                      <a:pPr>
                        <a:buNone/>
                      </a:pPr>
                      <a:r>
                        <a:rPr lang="en-IN"/>
                        <a:t>36,24,772</a:t>
                      </a:r>
                    </a:p>
                  </a:txBody>
                  <a:tcPr anchor="ctr"/>
                </a:tc>
                <a:tc>
                  <a:txBody>
                    <a:bodyPr/>
                    <a:lstStyle/>
                    <a:p>
                      <a:pPr>
                        <a:buNone/>
                      </a:pPr>
                      <a:r>
                        <a:rPr lang="en-IN"/>
                        <a:t>11,16,034</a:t>
                      </a:r>
                    </a:p>
                  </a:txBody>
                  <a:tcPr anchor="ctr"/>
                </a:tc>
                <a:tc>
                  <a:txBody>
                    <a:bodyPr/>
                    <a:lstStyle/>
                    <a:p>
                      <a:pPr>
                        <a:buNone/>
                      </a:pPr>
                      <a:r>
                        <a:rPr lang="en-IN" dirty="0"/>
                        <a:t>🟢 Low</a:t>
                      </a:r>
                    </a:p>
                  </a:txBody>
                  <a:tcPr anchor="ctr"/>
                </a:tc>
                <a:extLst>
                  <a:ext uri="{0D108BD9-81ED-4DB2-BD59-A6C34878D82A}">
                    <a16:rowId xmlns:a16="http://schemas.microsoft.com/office/drawing/2014/main" val="423423534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47DF-3B85-6152-3201-EFE49B632626}"/>
              </a:ext>
            </a:extLst>
          </p:cNvPr>
          <p:cNvSpPr>
            <a:spLocks noGrp="1"/>
          </p:cNvSpPr>
          <p:nvPr>
            <p:ph type="ctrTitle"/>
          </p:nvPr>
        </p:nvSpPr>
        <p:spPr>
          <a:xfrm>
            <a:off x="452284" y="144311"/>
            <a:ext cx="10363200" cy="779922"/>
          </a:xfrm>
        </p:spPr>
        <p:txBody>
          <a:bodyPr>
            <a:normAutofit fontScale="90000"/>
          </a:bodyPr>
          <a:lstStyle/>
          <a:p>
            <a:pPr algn="l"/>
            <a:r>
              <a:rPr lang="en-US" sz="2000" b="1" dirty="0"/>
              <a:t>Behavior Shifts: Did customers shift from high-value orders to low-value </a:t>
            </a:r>
            <a:br>
              <a:rPr lang="en-US" sz="2000" b="1" dirty="0"/>
            </a:br>
            <a:r>
              <a:rPr lang="en-US" sz="2000" b="1" dirty="0"/>
              <a:t>“survival orders” during crisis?</a:t>
            </a:r>
            <a:br>
              <a:rPr lang="en-US" sz="1600" dirty="0"/>
            </a:br>
            <a:endParaRPr lang="en-IN" sz="1600" dirty="0"/>
          </a:p>
        </p:txBody>
      </p:sp>
      <p:sp>
        <p:nvSpPr>
          <p:cNvPr id="3" name="Subtitle 2">
            <a:extLst>
              <a:ext uri="{FF2B5EF4-FFF2-40B4-BE49-F238E27FC236}">
                <a16:creationId xmlns:a16="http://schemas.microsoft.com/office/drawing/2014/main" id="{BE17EC5C-F3B2-7003-D6E5-237CDC877F1E}"/>
              </a:ext>
            </a:extLst>
          </p:cNvPr>
          <p:cNvSpPr>
            <a:spLocks noGrp="1"/>
          </p:cNvSpPr>
          <p:nvPr>
            <p:ph type="subTitle" idx="1"/>
          </p:nvPr>
        </p:nvSpPr>
        <p:spPr>
          <a:xfrm>
            <a:off x="235974" y="791497"/>
            <a:ext cx="8534400" cy="1206909"/>
          </a:xfrm>
        </p:spPr>
        <p:txBody>
          <a:bodyPr>
            <a:normAutofit fontScale="25000" lnSpcReduction="20000"/>
          </a:bodyPr>
          <a:lstStyle/>
          <a:p>
            <a:pPr algn="l"/>
            <a:r>
              <a:rPr lang="en-IN" sz="5600" b="1" dirty="0">
                <a:solidFill>
                  <a:schemeClr val="tx1"/>
                </a:solidFill>
              </a:rPr>
              <a:t>Overall AOV Trend</a:t>
            </a:r>
          </a:p>
          <a:p>
            <a:pPr algn="l"/>
            <a:r>
              <a:rPr lang="en-IN" sz="5600" b="1" dirty="0">
                <a:solidFill>
                  <a:schemeClr val="tx1"/>
                </a:solidFill>
              </a:rPr>
              <a:t>Pre-Crisis AOV: ₹152.94</a:t>
            </a:r>
            <a:br>
              <a:rPr lang="en-IN" sz="5600" b="1" dirty="0">
                <a:solidFill>
                  <a:schemeClr val="tx1"/>
                </a:solidFill>
              </a:rPr>
            </a:br>
            <a:r>
              <a:rPr lang="en-IN" sz="5600" b="1" dirty="0">
                <a:solidFill>
                  <a:schemeClr val="tx1"/>
                </a:solidFill>
              </a:rPr>
              <a:t>Crisis AOV: ₹152.49</a:t>
            </a:r>
            <a:br>
              <a:rPr lang="en-IN" sz="5600" b="1" dirty="0">
                <a:solidFill>
                  <a:schemeClr val="tx1"/>
                </a:solidFill>
              </a:rPr>
            </a:br>
            <a:r>
              <a:rPr lang="en-IN" sz="5600" b="1" dirty="0">
                <a:solidFill>
                  <a:schemeClr val="tx1"/>
                </a:solidFill>
              </a:rPr>
              <a:t>Change: -0.29% (minimal overall impact)</a:t>
            </a:r>
          </a:p>
          <a:p>
            <a:pPr algn="l"/>
            <a:r>
              <a:rPr lang="en-IN" sz="5600" b="1" dirty="0">
                <a:solidFill>
                  <a:schemeClr val="tx1"/>
                </a:solidFill>
              </a:rPr>
              <a:t>BUT: Category-level data reveals significant behavioural shifts</a:t>
            </a:r>
          </a:p>
          <a:p>
            <a:pPr algn="l"/>
            <a:r>
              <a:rPr lang="en-US" sz="5600" b="1" dirty="0">
                <a:solidFill>
                  <a:schemeClr val="tx1"/>
                </a:solidFill>
              </a:rPr>
              <a:t>🔴 High-Value Categories: Sharp Declines</a:t>
            </a:r>
          </a:p>
          <a:p>
            <a:pPr algn="l"/>
            <a:r>
              <a:rPr lang="en-US" sz="5600" b="1" dirty="0">
                <a:solidFill>
                  <a:schemeClr val="tx1"/>
                </a:solidFill>
              </a:rPr>
              <a:t>Customers Cut Back on Premium Items</a:t>
            </a:r>
          </a:p>
          <a:p>
            <a:endParaRPr lang="en-IN" dirty="0"/>
          </a:p>
        </p:txBody>
      </p:sp>
      <p:graphicFrame>
        <p:nvGraphicFramePr>
          <p:cNvPr id="4" name="Table 3">
            <a:extLst>
              <a:ext uri="{FF2B5EF4-FFF2-40B4-BE49-F238E27FC236}">
                <a16:creationId xmlns:a16="http://schemas.microsoft.com/office/drawing/2014/main" id="{E426DB17-6F62-399D-FAD0-17B59F52CB9D}"/>
              </a:ext>
            </a:extLst>
          </p:cNvPr>
          <p:cNvGraphicFramePr>
            <a:graphicFrameLocks noGrp="1"/>
          </p:cNvGraphicFramePr>
          <p:nvPr>
            <p:extLst>
              <p:ext uri="{D42A27DB-BD31-4B8C-83A1-F6EECF244321}">
                <p14:modId xmlns:p14="http://schemas.microsoft.com/office/powerpoint/2010/main" val="2233817505"/>
              </p:ext>
            </p:extLst>
          </p:nvPr>
        </p:nvGraphicFramePr>
        <p:xfrm>
          <a:off x="363793" y="2321834"/>
          <a:ext cx="10048568" cy="3302000"/>
        </p:xfrm>
        <a:graphic>
          <a:graphicData uri="http://schemas.openxmlformats.org/drawingml/2006/table">
            <a:tbl>
              <a:tblPr firstRow="1" bandRow="1">
                <a:tableStyleId>{5C22544A-7EE6-4342-B048-85BDC9FD1C3A}</a:tableStyleId>
              </a:tblPr>
              <a:tblGrid>
                <a:gridCol w="2512142">
                  <a:extLst>
                    <a:ext uri="{9D8B030D-6E8A-4147-A177-3AD203B41FA5}">
                      <a16:colId xmlns:a16="http://schemas.microsoft.com/office/drawing/2014/main" val="3575486867"/>
                    </a:ext>
                  </a:extLst>
                </a:gridCol>
                <a:gridCol w="2512142">
                  <a:extLst>
                    <a:ext uri="{9D8B030D-6E8A-4147-A177-3AD203B41FA5}">
                      <a16:colId xmlns:a16="http://schemas.microsoft.com/office/drawing/2014/main" val="4030542496"/>
                    </a:ext>
                  </a:extLst>
                </a:gridCol>
                <a:gridCol w="2512142">
                  <a:extLst>
                    <a:ext uri="{9D8B030D-6E8A-4147-A177-3AD203B41FA5}">
                      <a16:colId xmlns:a16="http://schemas.microsoft.com/office/drawing/2014/main" val="3263603159"/>
                    </a:ext>
                  </a:extLst>
                </a:gridCol>
                <a:gridCol w="2512142">
                  <a:extLst>
                    <a:ext uri="{9D8B030D-6E8A-4147-A177-3AD203B41FA5}">
                      <a16:colId xmlns:a16="http://schemas.microsoft.com/office/drawing/2014/main" val="1666283084"/>
                    </a:ext>
                  </a:extLst>
                </a:gridCol>
              </a:tblGrid>
              <a:tr h="370840">
                <a:tc>
                  <a:txBody>
                    <a:bodyPr/>
                    <a:lstStyle/>
                    <a:p>
                      <a:pPr>
                        <a:buNone/>
                      </a:pPr>
                      <a:r>
                        <a:rPr lang="en-IN" b="1" dirty="0"/>
                        <a:t>Category</a:t>
                      </a:r>
                      <a:endParaRPr lang="en-IN" dirty="0"/>
                    </a:p>
                  </a:txBody>
                  <a:tcPr anchor="ctr"/>
                </a:tc>
                <a:tc>
                  <a:txBody>
                    <a:bodyPr/>
                    <a:lstStyle/>
                    <a:p>
                      <a:pPr>
                        <a:buNone/>
                      </a:pPr>
                      <a:r>
                        <a:rPr lang="en-IN" b="1"/>
                        <a:t>Value Type</a:t>
                      </a:r>
                      <a:endParaRPr lang="en-IN"/>
                    </a:p>
                  </a:txBody>
                  <a:tcPr anchor="ctr"/>
                </a:tc>
                <a:tc>
                  <a:txBody>
                    <a:bodyPr/>
                    <a:lstStyle/>
                    <a:p>
                      <a:pPr>
                        <a:buNone/>
                      </a:pPr>
                      <a:r>
                        <a:rPr lang="en-IN" b="1"/>
                        <a:t>AOV Change %</a:t>
                      </a:r>
                      <a:endParaRPr lang="en-IN"/>
                    </a:p>
                  </a:txBody>
                  <a:tcPr anchor="ctr"/>
                </a:tc>
                <a:tc>
                  <a:txBody>
                    <a:bodyPr/>
                    <a:lstStyle/>
                    <a:p>
                      <a:pPr>
                        <a:buNone/>
                      </a:pPr>
                      <a:r>
                        <a:rPr lang="en-IN" b="1"/>
                        <a:t>Interpretation</a:t>
                      </a:r>
                      <a:endParaRPr lang="en-IN"/>
                    </a:p>
                  </a:txBody>
                  <a:tcPr anchor="ctr"/>
                </a:tc>
                <a:extLst>
                  <a:ext uri="{0D108BD9-81ED-4DB2-BD59-A6C34878D82A}">
                    <a16:rowId xmlns:a16="http://schemas.microsoft.com/office/drawing/2014/main" val="4137590242"/>
                  </a:ext>
                </a:extLst>
              </a:tr>
              <a:tr h="370840">
                <a:tc>
                  <a:txBody>
                    <a:bodyPr/>
                    <a:lstStyle/>
                    <a:p>
                      <a:pPr>
                        <a:buNone/>
                      </a:pPr>
                      <a:r>
                        <a:rPr lang="en-IN" b="1"/>
                        <a:t>Bowls</a:t>
                      </a:r>
                      <a:endParaRPr lang="en-IN"/>
                    </a:p>
                  </a:txBody>
                  <a:tcPr anchor="ctr"/>
                </a:tc>
                <a:tc>
                  <a:txBody>
                    <a:bodyPr/>
                    <a:lstStyle/>
                    <a:p>
                      <a:pPr>
                        <a:buNone/>
                      </a:pPr>
                      <a:r>
                        <a:rPr lang="en-IN"/>
                        <a:t>Mid-Value</a:t>
                      </a:r>
                    </a:p>
                  </a:txBody>
                  <a:tcPr anchor="ctr"/>
                </a:tc>
                <a:tc>
                  <a:txBody>
                    <a:bodyPr/>
                    <a:lstStyle/>
                    <a:p>
                      <a:pPr>
                        <a:buNone/>
                      </a:pPr>
                      <a:r>
                        <a:rPr lang="en-IN" b="1"/>
                        <a:t>-6.16%</a:t>
                      </a:r>
                      <a:endParaRPr lang="en-IN"/>
                    </a:p>
                  </a:txBody>
                  <a:tcPr anchor="ctr"/>
                </a:tc>
                <a:tc>
                  <a:txBody>
                    <a:bodyPr/>
                    <a:lstStyle/>
                    <a:p>
                      <a:pPr>
                        <a:buNone/>
                      </a:pPr>
                      <a:r>
                        <a:rPr lang="en-IN"/>
                        <a:t>Biggest decline — meal optimization</a:t>
                      </a:r>
                    </a:p>
                  </a:txBody>
                  <a:tcPr anchor="ctr"/>
                </a:tc>
                <a:extLst>
                  <a:ext uri="{0D108BD9-81ED-4DB2-BD59-A6C34878D82A}">
                    <a16:rowId xmlns:a16="http://schemas.microsoft.com/office/drawing/2014/main" val="326218680"/>
                  </a:ext>
                </a:extLst>
              </a:tr>
              <a:tr h="370840">
                <a:tc>
                  <a:txBody>
                    <a:bodyPr/>
                    <a:lstStyle/>
                    <a:p>
                      <a:pPr>
                        <a:buNone/>
                      </a:pPr>
                      <a:r>
                        <a:rPr lang="en-IN" b="1"/>
                        <a:t>Dosa</a:t>
                      </a:r>
                      <a:endParaRPr lang="en-IN"/>
                    </a:p>
                  </a:txBody>
                  <a:tcPr anchor="ctr"/>
                </a:tc>
                <a:tc>
                  <a:txBody>
                    <a:bodyPr/>
                    <a:lstStyle/>
                    <a:p>
                      <a:pPr>
                        <a:buNone/>
                      </a:pPr>
                      <a:r>
                        <a:rPr lang="en-IN"/>
                        <a:t>Low-Value</a:t>
                      </a:r>
                    </a:p>
                  </a:txBody>
                  <a:tcPr anchor="ctr"/>
                </a:tc>
                <a:tc>
                  <a:txBody>
                    <a:bodyPr/>
                    <a:lstStyle/>
                    <a:p>
                      <a:pPr>
                        <a:buNone/>
                      </a:pPr>
                      <a:r>
                        <a:rPr lang="en-IN" b="1"/>
                        <a:t>-5.07%</a:t>
                      </a:r>
                      <a:endParaRPr lang="en-IN"/>
                    </a:p>
                  </a:txBody>
                  <a:tcPr anchor="ctr"/>
                </a:tc>
                <a:tc>
                  <a:txBody>
                    <a:bodyPr/>
                    <a:lstStyle/>
                    <a:p>
                      <a:pPr>
                        <a:buNone/>
                      </a:pPr>
                      <a:r>
                        <a:rPr lang="en-IN"/>
                        <a:t>Traditional meals downgraded</a:t>
                      </a:r>
                    </a:p>
                  </a:txBody>
                  <a:tcPr anchor="ctr"/>
                </a:tc>
                <a:extLst>
                  <a:ext uri="{0D108BD9-81ED-4DB2-BD59-A6C34878D82A}">
                    <a16:rowId xmlns:a16="http://schemas.microsoft.com/office/drawing/2014/main" val="1812050301"/>
                  </a:ext>
                </a:extLst>
              </a:tr>
              <a:tr h="370840">
                <a:tc>
                  <a:txBody>
                    <a:bodyPr/>
                    <a:lstStyle/>
                    <a:p>
                      <a:pPr>
                        <a:buNone/>
                      </a:pPr>
                      <a:r>
                        <a:rPr lang="en-IN" b="1"/>
                        <a:t>Juices</a:t>
                      </a:r>
                      <a:endParaRPr lang="en-IN"/>
                    </a:p>
                  </a:txBody>
                  <a:tcPr anchor="ctr"/>
                </a:tc>
                <a:tc>
                  <a:txBody>
                    <a:bodyPr/>
                    <a:lstStyle/>
                    <a:p>
                      <a:pPr>
                        <a:buNone/>
                      </a:pPr>
                      <a:r>
                        <a:rPr lang="en-IN"/>
                        <a:t>Low-Value</a:t>
                      </a:r>
                    </a:p>
                  </a:txBody>
                  <a:tcPr anchor="ctr"/>
                </a:tc>
                <a:tc>
                  <a:txBody>
                    <a:bodyPr/>
                    <a:lstStyle/>
                    <a:p>
                      <a:pPr>
                        <a:buNone/>
                      </a:pPr>
                      <a:r>
                        <a:rPr lang="en-IN" b="1"/>
                        <a:t>-4.94%</a:t>
                      </a:r>
                      <a:endParaRPr lang="en-IN"/>
                    </a:p>
                  </a:txBody>
                  <a:tcPr anchor="ctr"/>
                </a:tc>
                <a:tc>
                  <a:txBody>
                    <a:bodyPr/>
                    <a:lstStyle/>
                    <a:p>
                      <a:pPr>
                        <a:buNone/>
                      </a:pPr>
                      <a:r>
                        <a:rPr lang="en-IN"/>
                        <a:t>Beverages deemed non-essential</a:t>
                      </a:r>
                    </a:p>
                  </a:txBody>
                  <a:tcPr anchor="ctr"/>
                </a:tc>
                <a:extLst>
                  <a:ext uri="{0D108BD9-81ED-4DB2-BD59-A6C34878D82A}">
                    <a16:rowId xmlns:a16="http://schemas.microsoft.com/office/drawing/2014/main" val="831587557"/>
                  </a:ext>
                </a:extLst>
              </a:tr>
              <a:tr h="370840">
                <a:tc>
                  <a:txBody>
                    <a:bodyPr/>
                    <a:lstStyle/>
                    <a:p>
                      <a:pPr>
                        <a:buNone/>
                      </a:pPr>
                      <a:r>
                        <a:rPr lang="en-IN" b="1"/>
                        <a:t>Burgers</a:t>
                      </a:r>
                      <a:endParaRPr lang="en-IN"/>
                    </a:p>
                  </a:txBody>
                  <a:tcPr anchor="ctr"/>
                </a:tc>
                <a:tc>
                  <a:txBody>
                    <a:bodyPr/>
                    <a:lstStyle/>
                    <a:p>
                      <a:pPr>
                        <a:buNone/>
                      </a:pPr>
                      <a:r>
                        <a:rPr lang="en-IN"/>
                        <a:t>Low-Value</a:t>
                      </a:r>
                    </a:p>
                  </a:txBody>
                  <a:tcPr anchor="ctr"/>
                </a:tc>
                <a:tc>
                  <a:txBody>
                    <a:bodyPr/>
                    <a:lstStyle/>
                    <a:p>
                      <a:pPr>
                        <a:buNone/>
                      </a:pPr>
                      <a:r>
                        <a:rPr lang="en-IN" b="1"/>
                        <a:t>-4.83%</a:t>
                      </a:r>
                      <a:endParaRPr lang="en-IN"/>
                    </a:p>
                  </a:txBody>
                  <a:tcPr anchor="ctr"/>
                </a:tc>
                <a:tc>
                  <a:txBody>
                    <a:bodyPr/>
                    <a:lstStyle/>
                    <a:p>
                      <a:pPr>
                        <a:buNone/>
                      </a:pPr>
                      <a:r>
                        <a:rPr lang="en-IN"/>
                        <a:t>Premium fast food avoided</a:t>
                      </a:r>
                    </a:p>
                  </a:txBody>
                  <a:tcPr anchor="ctr"/>
                </a:tc>
                <a:extLst>
                  <a:ext uri="{0D108BD9-81ED-4DB2-BD59-A6C34878D82A}">
                    <a16:rowId xmlns:a16="http://schemas.microsoft.com/office/drawing/2014/main" val="3235394579"/>
                  </a:ext>
                </a:extLst>
              </a:tr>
              <a:tr h="370840">
                <a:tc>
                  <a:txBody>
                    <a:bodyPr/>
                    <a:lstStyle/>
                    <a:p>
                      <a:pPr>
                        <a:buNone/>
                      </a:pPr>
                      <a:r>
                        <a:rPr lang="en-IN" b="1"/>
                        <a:t>Desserts</a:t>
                      </a:r>
                      <a:endParaRPr lang="en-IN"/>
                    </a:p>
                  </a:txBody>
                  <a:tcPr anchor="ctr"/>
                </a:tc>
                <a:tc>
                  <a:txBody>
                    <a:bodyPr/>
                    <a:lstStyle/>
                    <a:p>
                      <a:pPr>
                        <a:buNone/>
                      </a:pPr>
                      <a:r>
                        <a:rPr lang="en-IN"/>
                        <a:t>Low-Value</a:t>
                      </a:r>
                    </a:p>
                  </a:txBody>
                  <a:tcPr anchor="ctr"/>
                </a:tc>
                <a:tc>
                  <a:txBody>
                    <a:bodyPr/>
                    <a:lstStyle/>
                    <a:p>
                      <a:pPr>
                        <a:buNone/>
                      </a:pPr>
                      <a:r>
                        <a:rPr lang="en-IN" b="1"/>
                        <a:t>-3.58%</a:t>
                      </a:r>
                      <a:endParaRPr lang="en-IN"/>
                    </a:p>
                  </a:txBody>
                  <a:tcPr anchor="ctr"/>
                </a:tc>
                <a:tc>
                  <a:txBody>
                    <a:bodyPr/>
                    <a:lstStyle/>
                    <a:p>
                      <a:pPr>
                        <a:buNone/>
                      </a:pPr>
                      <a:r>
                        <a:rPr lang="en-IN" dirty="0"/>
                        <a:t>Indulgences eliminated</a:t>
                      </a:r>
                    </a:p>
                  </a:txBody>
                  <a:tcPr anchor="ctr"/>
                </a:tc>
                <a:extLst>
                  <a:ext uri="{0D108BD9-81ED-4DB2-BD59-A6C34878D82A}">
                    <a16:rowId xmlns:a16="http://schemas.microsoft.com/office/drawing/2014/main" val="2729425492"/>
                  </a:ext>
                </a:extLst>
              </a:tr>
            </a:tbl>
          </a:graphicData>
        </a:graphic>
      </p:graphicFrame>
    </p:spTree>
    <p:extLst>
      <p:ext uri="{BB962C8B-B14F-4D97-AF65-F5344CB8AC3E}">
        <p14:creationId xmlns:p14="http://schemas.microsoft.com/office/powerpoint/2010/main" val="387252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Agenda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defRPr sz="2000">
                <a:latin typeface="Calibri"/>
              </a:defRPr>
            </a:pPr>
            <a:r>
              <a:rPr sz="2800" b="1" dirty="0">
                <a:solidFill>
                  <a:schemeClr val="tx1">
                    <a:lumMod val="95000"/>
                    <a:lumOff val="5000"/>
                  </a:schemeClr>
                </a:solidFill>
              </a:rPr>
              <a:t>About Project</a:t>
            </a:r>
            <a:endParaRPr lang="en-IN" sz="2800" b="1" dirty="0">
              <a:solidFill>
                <a:schemeClr val="tx1">
                  <a:lumMod val="95000"/>
                  <a:lumOff val="5000"/>
                </a:schemeClr>
              </a:solidFill>
            </a:endParaRPr>
          </a:p>
          <a:p>
            <a:pPr>
              <a:buFont typeface="Wingdings" panose="05000000000000000000" pitchFamily="2" charset="2"/>
              <a:buChar char="Ø"/>
              <a:defRPr sz="2000">
                <a:latin typeface="Calibri"/>
              </a:defRPr>
            </a:pPr>
            <a:r>
              <a:rPr sz="2800" b="1" dirty="0">
                <a:solidFill>
                  <a:schemeClr val="tx1">
                    <a:lumMod val="95000"/>
                    <a:lumOff val="5000"/>
                  </a:schemeClr>
                </a:solidFill>
              </a:rPr>
              <a:t>Problem Statement</a:t>
            </a:r>
          </a:p>
          <a:p>
            <a:pPr>
              <a:buFont typeface="Wingdings" panose="05000000000000000000" pitchFamily="2" charset="2"/>
              <a:buChar char="Ø"/>
              <a:defRPr sz="2000">
                <a:latin typeface="Calibri"/>
              </a:defRPr>
            </a:pPr>
            <a:r>
              <a:rPr sz="2800" b="1" dirty="0">
                <a:solidFill>
                  <a:schemeClr val="tx1">
                    <a:lumMod val="95000"/>
                    <a:lumOff val="5000"/>
                  </a:schemeClr>
                </a:solidFill>
              </a:rPr>
              <a:t>Dataset Overview</a:t>
            </a:r>
          </a:p>
          <a:p>
            <a:pPr>
              <a:buFont typeface="Wingdings" panose="05000000000000000000" pitchFamily="2" charset="2"/>
              <a:buChar char="Ø"/>
              <a:defRPr sz="2000">
                <a:latin typeface="Calibri"/>
              </a:defRPr>
            </a:pPr>
            <a:r>
              <a:rPr sz="2800" b="1" dirty="0">
                <a:solidFill>
                  <a:schemeClr val="tx1">
                    <a:lumMod val="95000"/>
                    <a:lumOff val="5000"/>
                  </a:schemeClr>
                </a:solidFill>
              </a:rPr>
              <a:t>Analysis Methodology</a:t>
            </a:r>
          </a:p>
          <a:p>
            <a:pPr>
              <a:buFont typeface="Wingdings" panose="05000000000000000000" pitchFamily="2" charset="2"/>
              <a:buChar char="Ø"/>
              <a:defRPr sz="2000">
                <a:latin typeface="Calibri"/>
              </a:defRPr>
            </a:pPr>
            <a:r>
              <a:rPr sz="2800" b="1" dirty="0">
                <a:solidFill>
                  <a:schemeClr val="tx1">
                    <a:lumMod val="95000"/>
                    <a:lumOff val="5000"/>
                  </a:schemeClr>
                </a:solidFill>
              </a:rPr>
              <a:t>Primary Analysis Findings</a:t>
            </a:r>
          </a:p>
          <a:p>
            <a:pPr>
              <a:buFont typeface="Wingdings" panose="05000000000000000000" pitchFamily="2" charset="2"/>
              <a:buChar char="Ø"/>
              <a:defRPr sz="2000">
                <a:latin typeface="Calibri"/>
              </a:defRPr>
            </a:pPr>
            <a:r>
              <a:rPr sz="2800" b="1" dirty="0">
                <a:solidFill>
                  <a:schemeClr val="tx1">
                    <a:lumMod val="95000"/>
                    <a:lumOff val="5000"/>
                  </a:schemeClr>
                </a:solidFill>
              </a:rPr>
              <a:t>Secondary Insights</a:t>
            </a:r>
          </a:p>
          <a:p>
            <a:pPr>
              <a:buFont typeface="Wingdings" panose="05000000000000000000" pitchFamily="2" charset="2"/>
              <a:buChar char="Ø"/>
              <a:defRPr sz="2000">
                <a:latin typeface="Calibri"/>
              </a:defRPr>
            </a:pPr>
            <a:r>
              <a:rPr sz="2800" b="1" dirty="0">
                <a:solidFill>
                  <a:schemeClr val="tx1">
                    <a:lumMod val="95000"/>
                    <a:lumOff val="5000"/>
                  </a:schemeClr>
                </a:solidFill>
              </a:rPr>
              <a:t>Key Results &amp; Recommendations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38FA-EEE8-66D1-90AD-B8195AEB52F7}"/>
              </a:ext>
            </a:extLst>
          </p:cNvPr>
          <p:cNvSpPr>
            <a:spLocks noGrp="1"/>
          </p:cNvSpPr>
          <p:nvPr>
            <p:ph type="ctrTitle"/>
          </p:nvPr>
        </p:nvSpPr>
        <p:spPr>
          <a:xfrm>
            <a:off x="0" y="116453"/>
            <a:ext cx="10363200" cy="1269896"/>
          </a:xfrm>
        </p:spPr>
        <p:txBody>
          <a:bodyPr>
            <a:normAutofit fontScale="90000"/>
          </a:bodyPr>
          <a:lstStyle/>
          <a:p>
            <a:pPr algn="l"/>
            <a:r>
              <a:rPr lang="en-IN" sz="2200" dirty="0"/>
              <a:t>🟢</a:t>
            </a:r>
            <a:r>
              <a:rPr lang="en-US" sz="2200" b="1" dirty="0"/>
              <a:t>Low-Value Essentials: Gained Traction</a:t>
            </a:r>
            <a:br>
              <a:rPr lang="en-US" sz="2200" b="1" dirty="0"/>
            </a:br>
            <a:r>
              <a:rPr lang="en-US" sz="2200" b="1" dirty="0"/>
              <a:t>Shift Toward Affordable, Comfort-Based Orders</a:t>
            </a:r>
            <a:br>
              <a:rPr lang="en-US" b="1" dirty="0"/>
            </a:br>
            <a:endParaRPr lang="en-IN" dirty="0"/>
          </a:p>
        </p:txBody>
      </p:sp>
      <p:graphicFrame>
        <p:nvGraphicFramePr>
          <p:cNvPr id="4" name="Table 3">
            <a:extLst>
              <a:ext uri="{FF2B5EF4-FFF2-40B4-BE49-F238E27FC236}">
                <a16:creationId xmlns:a16="http://schemas.microsoft.com/office/drawing/2014/main" id="{71BBC035-1C3B-D6A2-D90A-3269BAE94D8E}"/>
              </a:ext>
            </a:extLst>
          </p:cNvPr>
          <p:cNvGraphicFramePr>
            <a:graphicFrameLocks noGrp="1"/>
          </p:cNvGraphicFramePr>
          <p:nvPr>
            <p:extLst>
              <p:ext uri="{D42A27DB-BD31-4B8C-83A1-F6EECF244321}">
                <p14:modId xmlns:p14="http://schemas.microsoft.com/office/powerpoint/2010/main" val="2902743984"/>
              </p:ext>
            </p:extLst>
          </p:nvPr>
        </p:nvGraphicFramePr>
        <p:xfrm>
          <a:off x="262194" y="965473"/>
          <a:ext cx="8128000" cy="3571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0023217"/>
                    </a:ext>
                  </a:extLst>
                </a:gridCol>
                <a:gridCol w="2032000">
                  <a:extLst>
                    <a:ext uri="{9D8B030D-6E8A-4147-A177-3AD203B41FA5}">
                      <a16:colId xmlns:a16="http://schemas.microsoft.com/office/drawing/2014/main" val="856959335"/>
                    </a:ext>
                  </a:extLst>
                </a:gridCol>
                <a:gridCol w="2032000">
                  <a:extLst>
                    <a:ext uri="{9D8B030D-6E8A-4147-A177-3AD203B41FA5}">
                      <a16:colId xmlns:a16="http://schemas.microsoft.com/office/drawing/2014/main" val="2992593564"/>
                    </a:ext>
                  </a:extLst>
                </a:gridCol>
                <a:gridCol w="2032000">
                  <a:extLst>
                    <a:ext uri="{9D8B030D-6E8A-4147-A177-3AD203B41FA5}">
                      <a16:colId xmlns:a16="http://schemas.microsoft.com/office/drawing/2014/main" val="1755490326"/>
                    </a:ext>
                  </a:extLst>
                </a:gridCol>
              </a:tblGrid>
              <a:tr h="370840">
                <a:tc>
                  <a:txBody>
                    <a:bodyPr/>
                    <a:lstStyle/>
                    <a:p>
                      <a:pPr>
                        <a:buNone/>
                      </a:pPr>
                      <a:r>
                        <a:rPr lang="en-IN" b="1" dirty="0"/>
                        <a:t>Category</a:t>
                      </a:r>
                      <a:endParaRPr lang="en-IN" dirty="0"/>
                    </a:p>
                  </a:txBody>
                  <a:tcPr anchor="ctr"/>
                </a:tc>
                <a:tc>
                  <a:txBody>
                    <a:bodyPr/>
                    <a:lstStyle/>
                    <a:p>
                      <a:pPr>
                        <a:buNone/>
                      </a:pPr>
                      <a:r>
                        <a:rPr lang="en-IN" b="1"/>
                        <a:t>Value Type</a:t>
                      </a:r>
                      <a:endParaRPr lang="en-IN"/>
                    </a:p>
                  </a:txBody>
                  <a:tcPr anchor="ctr"/>
                </a:tc>
                <a:tc>
                  <a:txBody>
                    <a:bodyPr/>
                    <a:lstStyle/>
                    <a:p>
                      <a:pPr>
                        <a:buNone/>
                      </a:pPr>
                      <a:r>
                        <a:rPr lang="en-IN" b="1"/>
                        <a:t>AOV Change %</a:t>
                      </a:r>
                      <a:endParaRPr lang="en-IN"/>
                    </a:p>
                  </a:txBody>
                  <a:tcPr anchor="ctr"/>
                </a:tc>
                <a:tc>
                  <a:txBody>
                    <a:bodyPr/>
                    <a:lstStyle/>
                    <a:p>
                      <a:pPr>
                        <a:buNone/>
                      </a:pPr>
                      <a:r>
                        <a:rPr lang="en-IN" b="1"/>
                        <a:t>Interpretation</a:t>
                      </a:r>
                      <a:endParaRPr lang="en-IN"/>
                    </a:p>
                  </a:txBody>
                  <a:tcPr anchor="ctr"/>
                </a:tc>
                <a:extLst>
                  <a:ext uri="{0D108BD9-81ED-4DB2-BD59-A6C34878D82A}">
                    <a16:rowId xmlns:a16="http://schemas.microsoft.com/office/drawing/2014/main" val="3656832646"/>
                  </a:ext>
                </a:extLst>
              </a:tr>
              <a:tr h="370840">
                <a:tc>
                  <a:txBody>
                    <a:bodyPr/>
                    <a:lstStyle/>
                    <a:p>
                      <a:pPr>
                        <a:buNone/>
                      </a:pPr>
                      <a:r>
                        <a:rPr lang="en-IN" b="1"/>
                        <a:t>Fried Rice</a:t>
                      </a:r>
                      <a:endParaRPr lang="en-IN"/>
                    </a:p>
                  </a:txBody>
                  <a:tcPr anchor="ctr"/>
                </a:tc>
                <a:tc>
                  <a:txBody>
                    <a:bodyPr/>
                    <a:lstStyle/>
                    <a:p>
                      <a:pPr>
                        <a:buNone/>
                      </a:pPr>
                      <a:r>
                        <a:rPr lang="en-IN"/>
                        <a:t>Low-Value</a:t>
                      </a:r>
                    </a:p>
                  </a:txBody>
                  <a:tcPr anchor="ctr"/>
                </a:tc>
                <a:tc>
                  <a:txBody>
                    <a:bodyPr/>
                    <a:lstStyle/>
                    <a:p>
                      <a:pPr>
                        <a:buNone/>
                      </a:pPr>
                      <a:r>
                        <a:rPr lang="en-IN" b="1"/>
                        <a:t>+3.95%</a:t>
                      </a:r>
                      <a:endParaRPr lang="en-IN"/>
                    </a:p>
                  </a:txBody>
                  <a:tcPr anchor="ctr"/>
                </a:tc>
                <a:tc>
                  <a:txBody>
                    <a:bodyPr/>
                    <a:lstStyle/>
                    <a:p>
                      <a:pPr>
                        <a:buNone/>
                      </a:pPr>
                      <a:r>
                        <a:rPr lang="en-IN"/>
                        <a:t>Filling, affordable staple</a:t>
                      </a:r>
                    </a:p>
                  </a:txBody>
                  <a:tcPr anchor="ctr"/>
                </a:tc>
                <a:extLst>
                  <a:ext uri="{0D108BD9-81ED-4DB2-BD59-A6C34878D82A}">
                    <a16:rowId xmlns:a16="http://schemas.microsoft.com/office/drawing/2014/main" val="3337400"/>
                  </a:ext>
                </a:extLst>
              </a:tr>
              <a:tr h="370840">
                <a:tc>
                  <a:txBody>
                    <a:bodyPr/>
                    <a:lstStyle/>
                    <a:p>
                      <a:pPr>
                        <a:buNone/>
                      </a:pPr>
                      <a:r>
                        <a:rPr lang="en-IN" b="1"/>
                        <a:t>Fries</a:t>
                      </a:r>
                      <a:endParaRPr lang="en-IN"/>
                    </a:p>
                  </a:txBody>
                  <a:tcPr anchor="ctr"/>
                </a:tc>
                <a:tc>
                  <a:txBody>
                    <a:bodyPr/>
                    <a:lstStyle/>
                    <a:p>
                      <a:pPr>
                        <a:buNone/>
                      </a:pPr>
                      <a:r>
                        <a:rPr lang="en-IN"/>
                        <a:t>Low-Value</a:t>
                      </a:r>
                    </a:p>
                  </a:txBody>
                  <a:tcPr anchor="ctr"/>
                </a:tc>
                <a:tc>
                  <a:txBody>
                    <a:bodyPr/>
                    <a:lstStyle/>
                    <a:p>
                      <a:pPr>
                        <a:buNone/>
                      </a:pPr>
                      <a:r>
                        <a:rPr lang="en-IN" b="1"/>
                        <a:t>+2.85%</a:t>
                      </a:r>
                      <a:endParaRPr lang="en-IN"/>
                    </a:p>
                  </a:txBody>
                  <a:tcPr anchor="ctr"/>
                </a:tc>
                <a:tc>
                  <a:txBody>
                    <a:bodyPr/>
                    <a:lstStyle/>
                    <a:p>
                      <a:pPr>
                        <a:buNone/>
                      </a:pPr>
                      <a:r>
                        <a:rPr lang="en-IN"/>
                        <a:t>Low-cost comfort food</a:t>
                      </a:r>
                    </a:p>
                  </a:txBody>
                  <a:tcPr anchor="ctr"/>
                </a:tc>
                <a:extLst>
                  <a:ext uri="{0D108BD9-81ED-4DB2-BD59-A6C34878D82A}">
                    <a16:rowId xmlns:a16="http://schemas.microsoft.com/office/drawing/2014/main" val="4281405993"/>
                  </a:ext>
                </a:extLst>
              </a:tr>
              <a:tr h="370840">
                <a:tc>
                  <a:txBody>
                    <a:bodyPr/>
                    <a:lstStyle/>
                    <a:p>
                      <a:pPr>
                        <a:buNone/>
                      </a:pPr>
                      <a:r>
                        <a:rPr lang="en-IN" b="1" dirty="0"/>
                        <a:t>Noodles</a:t>
                      </a:r>
                      <a:endParaRPr lang="en-IN" dirty="0"/>
                    </a:p>
                  </a:txBody>
                  <a:tcPr anchor="ctr"/>
                </a:tc>
                <a:tc>
                  <a:txBody>
                    <a:bodyPr/>
                    <a:lstStyle/>
                    <a:p>
                      <a:pPr>
                        <a:buNone/>
                      </a:pPr>
                      <a:r>
                        <a:rPr lang="en-IN"/>
                        <a:t>Low-Value</a:t>
                      </a:r>
                    </a:p>
                  </a:txBody>
                  <a:tcPr anchor="ctr"/>
                </a:tc>
                <a:tc>
                  <a:txBody>
                    <a:bodyPr/>
                    <a:lstStyle/>
                    <a:p>
                      <a:pPr>
                        <a:buNone/>
                      </a:pPr>
                      <a:r>
                        <a:rPr lang="en-IN" b="1"/>
                        <a:t>+2.62%</a:t>
                      </a:r>
                      <a:endParaRPr lang="en-IN"/>
                    </a:p>
                  </a:txBody>
                  <a:tcPr anchor="ctr"/>
                </a:tc>
                <a:tc>
                  <a:txBody>
                    <a:bodyPr/>
                    <a:lstStyle/>
                    <a:p>
                      <a:pPr>
                        <a:buNone/>
                      </a:pPr>
                      <a:r>
                        <a:rPr lang="en-IN"/>
                        <a:t>Budget-friendly meal</a:t>
                      </a:r>
                    </a:p>
                  </a:txBody>
                  <a:tcPr anchor="ctr"/>
                </a:tc>
                <a:extLst>
                  <a:ext uri="{0D108BD9-81ED-4DB2-BD59-A6C34878D82A}">
                    <a16:rowId xmlns:a16="http://schemas.microsoft.com/office/drawing/2014/main" val="1772648757"/>
                  </a:ext>
                </a:extLst>
              </a:tr>
              <a:tr h="370840">
                <a:tc>
                  <a:txBody>
                    <a:bodyPr/>
                    <a:lstStyle/>
                    <a:p>
                      <a:pPr>
                        <a:buNone/>
                      </a:pPr>
                      <a:r>
                        <a:rPr lang="en-IN" b="1"/>
                        <a:t>Breads</a:t>
                      </a:r>
                      <a:endParaRPr lang="en-IN"/>
                    </a:p>
                  </a:txBody>
                  <a:tcPr anchor="ctr"/>
                </a:tc>
                <a:tc>
                  <a:txBody>
                    <a:bodyPr/>
                    <a:lstStyle/>
                    <a:p>
                      <a:pPr>
                        <a:buNone/>
                      </a:pPr>
                      <a:r>
                        <a:rPr lang="en-IN"/>
                        <a:t>Low-Value</a:t>
                      </a:r>
                    </a:p>
                  </a:txBody>
                  <a:tcPr anchor="ctr"/>
                </a:tc>
                <a:tc>
                  <a:txBody>
                    <a:bodyPr/>
                    <a:lstStyle/>
                    <a:p>
                      <a:pPr>
                        <a:buNone/>
                      </a:pPr>
                      <a:r>
                        <a:rPr lang="en-IN" b="1"/>
                        <a:t>+2.09%</a:t>
                      </a:r>
                      <a:endParaRPr lang="en-IN"/>
                    </a:p>
                  </a:txBody>
                  <a:tcPr anchor="ctr"/>
                </a:tc>
                <a:tc>
                  <a:txBody>
                    <a:bodyPr/>
                    <a:lstStyle/>
                    <a:p>
                      <a:pPr>
                        <a:buNone/>
                      </a:pPr>
                      <a:r>
                        <a:rPr lang="en-IN"/>
                        <a:t>Essential accompaniment</a:t>
                      </a:r>
                    </a:p>
                  </a:txBody>
                  <a:tcPr anchor="ctr"/>
                </a:tc>
                <a:extLst>
                  <a:ext uri="{0D108BD9-81ED-4DB2-BD59-A6C34878D82A}">
                    <a16:rowId xmlns:a16="http://schemas.microsoft.com/office/drawing/2014/main" val="1520197540"/>
                  </a:ext>
                </a:extLst>
              </a:tr>
              <a:tr h="370840">
                <a:tc>
                  <a:txBody>
                    <a:bodyPr/>
                    <a:lstStyle/>
                    <a:p>
                      <a:pPr>
                        <a:buNone/>
                      </a:pPr>
                      <a:r>
                        <a:rPr lang="en-IN" b="1"/>
                        <a:t>Pizza</a:t>
                      </a:r>
                      <a:endParaRPr lang="en-IN"/>
                    </a:p>
                  </a:txBody>
                  <a:tcPr anchor="ctr"/>
                </a:tc>
                <a:tc>
                  <a:txBody>
                    <a:bodyPr/>
                    <a:lstStyle/>
                    <a:p>
                      <a:pPr>
                        <a:buNone/>
                      </a:pPr>
                      <a:r>
                        <a:rPr lang="en-IN"/>
                        <a:t>High-Value</a:t>
                      </a:r>
                    </a:p>
                  </a:txBody>
                  <a:tcPr anchor="ctr"/>
                </a:tc>
                <a:tc>
                  <a:txBody>
                    <a:bodyPr/>
                    <a:lstStyle/>
                    <a:p>
                      <a:pPr>
                        <a:buNone/>
                      </a:pPr>
                      <a:r>
                        <a:rPr lang="en-IN" b="1"/>
                        <a:t>+2.01%</a:t>
                      </a:r>
                      <a:endParaRPr lang="en-IN"/>
                    </a:p>
                  </a:txBody>
                  <a:tcPr anchor="ctr"/>
                </a:tc>
                <a:tc>
                  <a:txBody>
                    <a:bodyPr/>
                    <a:lstStyle/>
                    <a:p>
                      <a:pPr>
                        <a:buNone/>
                      </a:pPr>
                      <a:r>
                        <a:rPr lang="en-IN" dirty="0"/>
                        <a:t>Value pizza deals popular</a:t>
                      </a:r>
                    </a:p>
                  </a:txBody>
                  <a:tcPr anchor="ctr"/>
                </a:tc>
                <a:extLst>
                  <a:ext uri="{0D108BD9-81ED-4DB2-BD59-A6C34878D82A}">
                    <a16:rowId xmlns:a16="http://schemas.microsoft.com/office/drawing/2014/main" val="3173702170"/>
                  </a:ext>
                </a:extLst>
              </a:tr>
            </a:tbl>
          </a:graphicData>
        </a:graphic>
      </p:graphicFrame>
      <p:sp>
        <p:nvSpPr>
          <p:cNvPr id="5" name="TextBox 4">
            <a:extLst>
              <a:ext uri="{FF2B5EF4-FFF2-40B4-BE49-F238E27FC236}">
                <a16:creationId xmlns:a16="http://schemas.microsoft.com/office/drawing/2014/main" id="{968DD962-A6A0-69AA-3E60-7105072BB697}"/>
              </a:ext>
            </a:extLst>
          </p:cNvPr>
          <p:cNvSpPr txBox="1"/>
          <p:nvPr/>
        </p:nvSpPr>
        <p:spPr>
          <a:xfrm>
            <a:off x="9085006" y="627434"/>
            <a:ext cx="2556387" cy="4247317"/>
          </a:xfrm>
          <a:prstGeom prst="rect">
            <a:avLst/>
          </a:prstGeom>
          <a:noFill/>
        </p:spPr>
        <p:txBody>
          <a:bodyPr wrap="square" rtlCol="0">
            <a:spAutoFit/>
          </a:bodyPr>
          <a:lstStyle/>
          <a:p>
            <a:r>
              <a:rPr lang="en-US" b="1" dirty="0"/>
              <a:t>🎯 The Biryani Anomaly</a:t>
            </a:r>
          </a:p>
          <a:p>
            <a:r>
              <a:rPr lang="en-US" b="1" dirty="0"/>
              <a:t>Biryani (High-Value)</a:t>
            </a:r>
            <a:r>
              <a:rPr lang="en-US" dirty="0"/>
              <a:t>: </a:t>
            </a:r>
            <a:r>
              <a:rPr lang="en-US" b="1" dirty="0"/>
              <a:t>+0.19%</a:t>
            </a:r>
            <a:r>
              <a:rPr lang="en-US" dirty="0"/>
              <a:t> (remained flat)</a:t>
            </a:r>
          </a:p>
          <a:p>
            <a:r>
              <a:rPr lang="en-US" b="1" dirty="0"/>
              <a:t>Why This Matters</a:t>
            </a:r>
            <a:r>
              <a:rPr lang="en-US" dirty="0"/>
              <a:t>:</a:t>
            </a:r>
          </a:p>
          <a:p>
            <a:r>
              <a:rPr lang="en-US" dirty="0"/>
              <a:t>Despite being premium, Biryani </a:t>
            </a:r>
            <a:r>
              <a:rPr lang="en-US" b="1" dirty="0"/>
              <a:t>retained popularity</a:t>
            </a:r>
            <a:endParaRPr lang="en-US" dirty="0"/>
          </a:p>
          <a:p>
            <a:r>
              <a:rPr lang="en-US" dirty="0"/>
              <a:t>Suggests customers reduced </a:t>
            </a:r>
            <a:r>
              <a:rPr lang="en-US" b="1" dirty="0"/>
              <a:t>spending intensity</a:t>
            </a:r>
            <a:r>
              <a:rPr lang="en-US" dirty="0"/>
              <a:t> but not </a:t>
            </a:r>
            <a:r>
              <a:rPr lang="en-US" b="1" dirty="0"/>
              <a:t>category loyalty</a:t>
            </a:r>
            <a:endParaRPr lang="en-US" dirty="0"/>
          </a:p>
          <a:p>
            <a:r>
              <a:rPr lang="en-US" dirty="0"/>
              <a:t>Indicates emotional/cultural attachment to certain premium items</a:t>
            </a:r>
          </a:p>
        </p:txBody>
      </p:sp>
    </p:spTree>
    <p:extLst>
      <p:ext uri="{BB962C8B-B14F-4D97-AF65-F5344CB8AC3E}">
        <p14:creationId xmlns:p14="http://schemas.microsoft.com/office/powerpoint/2010/main" val="2789025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F2F4F6-6D7C-FDF3-C1DF-98F32DE27931}"/>
              </a:ext>
            </a:extLst>
          </p:cNvPr>
          <p:cNvSpPr>
            <a:spLocks noGrp="1"/>
          </p:cNvSpPr>
          <p:nvPr>
            <p:ph type="subTitle" idx="1"/>
          </p:nvPr>
        </p:nvSpPr>
        <p:spPr/>
        <p:txBody>
          <a:bodyPr/>
          <a:lstStyle/>
          <a:p>
            <a:endParaRPr lang="en-IN" dirty="0"/>
          </a:p>
        </p:txBody>
      </p:sp>
      <p:graphicFrame>
        <p:nvGraphicFramePr>
          <p:cNvPr id="4" name="Table 3">
            <a:extLst>
              <a:ext uri="{FF2B5EF4-FFF2-40B4-BE49-F238E27FC236}">
                <a16:creationId xmlns:a16="http://schemas.microsoft.com/office/drawing/2014/main" id="{8F0B3C1B-1378-73A7-8B44-AC7967079B4D}"/>
              </a:ext>
            </a:extLst>
          </p:cNvPr>
          <p:cNvGraphicFramePr>
            <a:graphicFrameLocks noGrp="1"/>
          </p:cNvGraphicFramePr>
          <p:nvPr>
            <p:extLst>
              <p:ext uri="{D42A27DB-BD31-4B8C-83A1-F6EECF244321}">
                <p14:modId xmlns:p14="http://schemas.microsoft.com/office/powerpoint/2010/main" val="2436494308"/>
              </p:ext>
            </p:extLst>
          </p:nvPr>
        </p:nvGraphicFramePr>
        <p:xfrm>
          <a:off x="324465" y="1436385"/>
          <a:ext cx="10520514" cy="1828800"/>
        </p:xfrm>
        <a:graphic>
          <a:graphicData uri="http://schemas.openxmlformats.org/drawingml/2006/table">
            <a:tbl>
              <a:tblPr/>
              <a:tblGrid>
                <a:gridCol w="3513392">
                  <a:extLst>
                    <a:ext uri="{9D8B030D-6E8A-4147-A177-3AD203B41FA5}">
                      <a16:colId xmlns:a16="http://schemas.microsoft.com/office/drawing/2014/main" val="3772855195"/>
                    </a:ext>
                  </a:extLst>
                </a:gridCol>
                <a:gridCol w="3503561">
                  <a:extLst>
                    <a:ext uri="{9D8B030D-6E8A-4147-A177-3AD203B41FA5}">
                      <a16:colId xmlns:a16="http://schemas.microsoft.com/office/drawing/2014/main" val="1040664136"/>
                    </a:ext>
                  </a:extLst>
                </a:gridCol>
                <a:gridCol w="3503561">
                  <a:extLst>
                    <a:ext uri="{9D8B030D-6E8A-4147-A177-3AD203B41FA5}">
                      <a16:colId xmlns:a16="http://schemas.microsoft.com/office/drawing/2014/main" val="861461208"/>
                    </a:ext>
                  </a:extLst>
                </a:gridCol>
              </a:tblGrid>
              <a:tr h="303811">
                <a:tc>
                  <a:txBody>
                    <a:bodyPr/>
                    <a:lstStyle/>
                    <a:p>
                      <a:pPr>
                        <a:buNone/>
                      </a:pPr>
                      <a:r>
                        <a:rPr lang="en-IN" b="1"/>
                        <a:t>Behavior</a:t>
                      </a:r>
                      <a:endParaRPr lang="en-IN"/>
                    </a:p>
                  </a:txBody>
                  <a:tcPr anchor="ctr">
                    <a:lnL>
                      <a:noFill/>
                    </a:lnL>
                    <a:lnR>
                      <a:noFill/>
                    </a:lnR>
                    <a:lnT>
                      <a:noFill/>
                    </a:lnT>
                    <a:lnB>
                      <a:noFill/>
                    </a:lnB>
                    <a:solidFill>
                      <a:schemeClr val="bg1"/>
                    </a:solidFill>
                  </a:tcPr>
                </a:tc>
                <a:tc>
                  <a:txBody>
                    <a:bodyPr/>
                    <a:lstStyle/>
                    <a:p>
                      <a:pPr>
                        <a:buNone/>
                      </a:pPr>
                      <a:r>
                        <a:rPr lang="en-IN" b="1"/>
                        <a:t>Evidence</a:t>
                      </a:r>
                      <a:endParaRPr lang="en-IN"/>
                    </a:p>
                  </a:txBody>
                  <a:tcPr anchor="ctr">
                    <a:lnL>
                      <a:noFill/>
                    </a:lnL>
                    <a:lnR>
                      <a:noFill/>
                    </a:lnR>
                    <a:lnT>
                      <a:noFill/>
                    </a:lnT>
                    <a:lnB>
                      <a:noFill/>
                    </a:lnB>
                    <a:solidFill>
                      <a:schemeClr val="bg1"/>
                    </a:solidFill>
                  </a:tcPr>
                </a:tc>
                <a:tc>
                  <a:txBody>
                    <a:bodyPr/>
                    <a:lstStyle/>
                    <a:p>
                      <a:pPr>
                        <a:buNone/>
                      </a:pPr>
                      <a:r>
                        <a:rPr lang="en-IN" b="1"/>
                        <a:t>Impact</a:t>
                      </a:r>
                      <a:endParaRPr lang="en-IN"/>
                    </a:p>
                  </a:txBody>
                  <a:tcPr anchor="ctr">
                    <a:lnL>
                      <a:noFill/>
                    </a:lnL>
                    <a:lnR>
                      <a:noFill/>
                    </a:lnR>
                    <a:lnT>
                      <a:noFill/>
                    </a:lnT>
                    <a:lnB>
                      <a:noFill/>
                    </a:lnB>
                    <a:solidFill>
                      <a:schemeClr val="bg1"/>
                    </a:solidFill>
                  </a:tcPr>
                </a:tc>
                <a:extLst>
                  <a:ext uri="{0D108BD9-81ED-4DB2-BD59-A6C34878D82A}">
                    <a16:rowId xmlns:a16="http://schemas.microsoft.com/office/drawing/2014/main" val="2250622077"/>
                  </a:ext>
                </a:extLst>
              </a:tr>
              <a:tr h="303811">
                <a:tc>
                  <a:txBody>
                    <a:bodyPr/>
                    <a:lstStyle/>
                    <a:p>
                      <a:pPr>
                        <a:buNone/>
                      </a:pPr>
                      <a:r>
                        <a:rPr lang="en-IN" b="1"/>
                        <a:t>Cut premium indulgences</a:t>
                      </a:r>
                      <a:endParaRPr lang="en-IN"/>
                    </a:p>
                  </a:txBody>
                  <a:tcPr anchor="ctr">
                    <a:lnL>
                      <a:noFill/>
                    </a:lnL>
                    <a:lnR>
                      <a:noFill/>
                    </a:lnR>
                    <a:lnT>
                      <a:noFill/>
                    </a:lnT>
                    <a:lnB>
                      <a:noFill/>
                    </a:lnB>
                    <a:solidFill>
                      <a:schemeClr val="bg1"/>
                    </a:solidFill>
                  </a:tcPr>
                </a:tc>
                <a:tc>
                  <a:txBody>
                    <a:bodyPr/>
                    <a:lstStyle/>
                    <a:p>
                      <a:pPr>
                        <a:buNone/>
                      </a:pPr>
                      <a:r>
                        <a:rPr lang="en-IN" dirty="0"/>
                        <a:t>Desserts (-3.58%), Juices (-4.94%)</a:t>
                      </a:r>
                    </a:p>
                  </a:txBody>
                  <a:tcPr anchor="ctr">
                    <a:lnL>
                      <a:noFill/>
                    </a:lnL>
                    <a:lnR>
                      <a:noFill/>
                    </a:lnR>
                    <a:lnT>
                      <a:noFill/>
                    </a:lnT>
                    <a:lnB>
                      <a:noFill/>
                    </a:lnB>
                    <a:solidFill>
                      <a:schemeClr val="bg1"/>
                    </a:solidFill>
                  </a:tcPr>
                </a:tc>
                <a:tc>
                  <a:txBody>
                    <a:bodyPr/>
                    <a:lstStyle/>
                    <a:p>
                      <a:pPr>
                        <a:buNone/>
                      </a:pPr>
                      <a:r>
                        <a:rPr lang="en-IN"/>
                        <a:t>Eliminated "extras"</a:t>
                      </a:r>
                    </a:p>
                  </a:txBody>
                  <a:tcPr anchor="ctr">
                    <a:lnL>
                      <a:noFill/>
                    </a:lnL>
                    <a:lnR>
                      <a:noFill/>
                    </a:lnR>
                    <a:lnT>
                      <a:noFill/>
                    </a:lnT>
                    <a:lnB>
                      <a:noFill/>
                    </a:lnB>
                    <a:solidFill>
                      <a:schemeClr val="bg1"/>
                    </a:solidFill>
                  </a:tcPr>
                </a:tc>
                <a:extLst>
                  <a:ext uri="{0D108BD9-81ED-4DB2-BD59-A6C34878D82A}">
                    <a16:rowId xmlns:a16="http://schemas.microsoft.com/office/drawing/2014/main" val="1487174585"/>
                  </a:ext>
                </a:extLst>
              </a:tr>
              <a:tr h="303811">
                <a:tc>
                  <a:txBody>
                    <a:bodyPr/>
                    <a:lstStyle/>
                    <a:p>
                      <a:pPr>
                        <a:buNone/>
                      </a:pPr>
                      <a:r>
                        <a:rPr lang="en-IN" b="1"/>
                        <a:t>Downgraded meal complexity</a:t>
                      </a:r>
                      <a:endParaRPr lang="en-IN"/>
                    </a:p>
                  </a:txBody>
                  <a:tcPr anchor="ctr">
                    <a:lnL>
                      <a:noFill/>
                    </a:lnL>
                    <a:lnR>
                      <a:noFill/>
                    </a:lnR>
                    <a:lnT>
                      <a:noFill/>
                    </a:lnT>
                    <a:lnB>
                      <a:noFill/>
                    </a:lnB>
                    <a:solidFill>
                      <a:schemeClr val="bg1"/>
                    </a:solidFill>
                  </a:tcPr>
                </a:tc>
                <a:tc>
                  <a:txBody>
                    <a:bodyPr/>
                    <a:lstStyle/>
                    <a:p>
                      <a:pPr>
                        <a:buNone/>
                      </a:pPr>
                      <a:r>
                        <a:rPr lang="en-IN"/>
                        <a:t>Bowls (-6.16%), Dosa (-5.07%)</a:t>
                      </a:r>
                    </a:p>
                  </a:txBody>
                  <a:tcPr anchor="ctr">
                    <a:lnL>
                      <a:noFill/>
                    </a:lnL>
                    <a:lnR>
                      <a:noFill/>
                    </a:lnR>
                    <a:lnT>
                      <a:noFill/>
                    </a:lnT>
                    <a:lnB>
                      <a:noFill/>
                    </a:lnB>
                    <a:solidFill>
                      <a:schemeClr val="bg1"/>
                    </a:solidFill>
                  </a:tcPr>
                </a:tc>
                <a:tc>
                  <a:txBody>
                    <a:bodyPr/>
                    <a:lstStyle/>
                    <a:p>
                      <a:pPr>
                        <a:buNone/>
                      </a:pPr>
                      <a:r>
                        <a:rPr lang="en-IN"/>
                        <a:t>Simpler, cheaper options</a:t>
                      </a:r>
                    </a:p>
                  </a:txBody>
                  <a:tcPr anchor="ctr">
                    <a:lnL>
                      <a:noFill/>
                    </a:lnL>
                    <a:lnR>
                      <a:noFill/>
                    </a:lnR>
                    <a:lnT>
                      <a:noFill/>
                    </a:lnT>
                    <a:lnB>
                      <a:noFill/>
                    </a:lnB>
                    <a:solidFill>
                      <a:schemeClr val="bg1"/>
                    </a:solidFill>
                  </a:tcPr>
                </a:tc>
                <a:extLst>
                  <a:ext uri="{0D108BD9-81ED-4DB2-BD59-A6C34878D82A}">
                    <a16:rowId xmlns:a16="http://schemas.microsoft.com/office/drawing/2014/main" val="1729557811"/>
                  </a:ext>
                </a:extLst>
              </a:tr>
              <a:tr h="303811">
                <a:tc>
                  <a:txBody>
                    <a:bodyPr/>
                    <a:lstStyle/>
                    <a:p>
                      <a:pPr>
                        <a:buNone/>
                      </a:pPr>
                      <a:r>
                        <a:rPr lang="en-IN" b="1"/>
                        <a:t>Increased essential comfort foods</a:t>
                      </a:r>
                      <a:endParaRPr lang="en-IN"/>
                    </a:p>
                  </a:txBody>
                  <a:tcPr anchor="ctr">
                    <a:lnL>
                      <a:noFill/>
                    </a:lnL>
                    <a:lnR>
                      <a:noFill/>
                    </a:lnR>
                    <a:lnT>
                      <a:noFill/>
                    </a:lnT>
                    <a:lnB>
                      <a:noFill/>
                    </a:lnB>
                    <a:solidFill>
                      <a:schemeClr val="bg1"/>
                    </a:solidFill>
                  </a:tcPr>
                </a:tc>
                <a:tc>
                  <a:txBody>
                    <a:bodyPr/>
                    <a:lstStyle/>
                    <a:p>
                      <a:pPr>
                        <a:buNone/>
                      </a:pPr>
                      <a:r>
                        <a:rPr lang="en-IN"/>
                        <a:t>Rice (+3.95%), Fries (+2.85%)</a:t>
                      </a:r>
                    </a:p>
                  </a:txBody>
                  <a:tcPr anchor="ctr">
                    <a:lnL>
                      <a:noFill/>
                    </a:lnL>
                    <a:lnR>
                      <a:noFill/>
                    </a:lnR>
                    <a:lnT>
                      <a:noFill/>
                    </a:lnT>
                    <a:lnB>
                      <a:noFill/>
                    </a:lnB>
                    <a:solidFill>
                      <a:schemeClr val="bg1"/>
                    </a:solidFill>
                  </a:tcPr>
                </a:tc>
                <a:tc>
                  <a:txBody>
                    <a:bodyPr/>
                    <a:lstStyle/>
                    <a:p>
                      <a:pPr>
                        <a:buNone/>
                      </a:pPr>
                      <a:r>
                        <a:rPr lang="en-IN"/>
                        <a:t>Value-seeking mindset</a:t>
                      </a:r>
                    </a:p>
                  </a:txBody>
                  <a:tcPr anchor="ctr">
                    <a:lnL>
                      <a:noFill/>
                    </a:lnL>
                    <a:lnR>
                      <a:noFill/>
                    </a:lnR>
                    <a:lnT>
                      <a:noFill/>
                    </a:lnT>
                    <a:lnB>
                      <a:noFill/>
                    </a:lnB>
                    <a:solidFill>
                      <a:schemeClr val="bg1"/>
                    </a:solidFill>
                  </a:tcPr>
                </a:tc>
                <a:extLst>
                  <a:ext uri="{0D108BD9-81ED-4DB2-BD59-A6C34878D82A}">
                    <a16:rowId xmlns:a16="http://schemas.microsoft.com/office/drawing/2014/main" val="2500909063"/>
                  </a:ext>
                </a:extLst>
              </a:tr>
              <a:tr h="303811">
                <a:tc>
                  <a:txBody>
                    <a:bodyPr/>
                    <a:lstStyle/>
                    <a:p>
                      <a:pPr>
                        <a:buNone/>
                      </a:pPr>
                      <a:r>
                        <a:rPr lang="en-IN" b="1"/>
                        <a:t>Retained cultural favorites</a:t>
                      </a:r>
                      <a:endParaRPr lang="en-IN"/>
                    </a:p>
                  </a:txBody>
                  <a:tcPr anchor="ctr">
                    <a:lnL>
                      <a:noFill/>
                    </a:lnL>
                    <a:lnR>
                      <a:noFill/>
                    </a:lnR>
                    <a:lnT>
                      <a:noFill/>
                    </a:lnT>
                    <a:lnB>
                      <a:noFill/>
                    </a:lnB>
                    <a:solidFill>
                      <a:schemeClr val="bg1"/>
                    </a:solidFill>
                  </a:tcPr>
                </a:tc>
                <a:tc>
                  <a:txBody>
                    <a:bodyPr/>
                    <a:lstStyle/>
                    <a:p>
                      <a:pPr>
                        <a:buNone/>
                      </a:pPr>
                      <a:r>
                        <a:rPr lang="en-IN" dirty="0"/>
                        <a:t>Biryani (+0.19%)</a:t>
                      </a:r>
                    </a:p>
                  </a:txBody>
                  <a:tcPr anchor="ctr">
                    <a:lnL>
                      <a:noFill/>
                    </a:lnL>
                    <a:lnR>
                      <a:noFill/>
                    </a:lnR>
                    <a:lnT>
                      <a:noFill/>
                    </a:lnT>
                    <a:lnB>
                      <a:noFill/>
                    </a:lnB>
                    <a:solidFill>
                      <a:schemeClr val="bg1"/>
                    </a:solidFill>
                  </a:tcPr>
                </a:tc>
                <a:tc>
                  <a:txBody>
                    <a:bodyPr/>
                    <a:lstStyle/>
                    <a:p>
                      <a:pPr>
                        <a:buNone/>
                      </a:pPr>
                      <a:r>
                        <a:rPr lang="en-IN" dirty="0"/>
                        <a:t>Emotional spending preserved</a:t>
                      </a:r>
                    </a:p>
                  </a:txBody>
                  <a:tcPr anchor="ctr">
                    <a:lnL>
                      <a:noFill/>
                    </a:lnL>
                    <a:lnR>
                      <a:noFill/>
                    </a:lnR>
                    <a:lnT>
                      <a:noFill/>
                    </a:lnT>
                    <a:lnB>
                      <a:noFill/>
                    </a:lnB>
                    <a:solidFill>
                      <a:schemeClr val="bg1"/>
                    </a:solidFill>
                  </a:tcPr>
                </a:tc>
                <a:extLst>
                  <a:ext uri="{0D108BD9-81ED-4DB2-BD59-A6C34878D82A}">
                    <a16:rowId xmlns:a16="http://schemas.microsoft.com/office/drawing/2014/main" val="1252541661"/>
                  </a:ext>
                </a:extLst>
              </a:tr>
            </a:tbl>
          </a:graphicData>
        </a:graphic>
      </p:graphicFrame>
      <p:sp>
        <p:nvSpPr>
          <p:cNvPr id="5" name="Rectangle 1">
            <a:extLst>
              <a:ext uri="{FF2B5EF4-FFF2-40B4-BE49-F238E27FC236}">
                <a16:creationId xmlns:a16="http://schemas.microsoft.com/office/drawing/2014/main" id="{455FDA62-5CE4-8FFB-5895-D55EFD6A6C53}"/>
              </a:ext>
            </a:extLst>
          </p:cNvPr>
          <p:cNvSpPr>
            <a:spLocks noGrp="1" noChangeArrowheads="1"/>
          </p:cNvSpPr>
          <p:nvPr>
            <p:ph type="ctrTitle"/>
          </p:nvPr>
        </p:nvSpPr>
        <p:spPr bwMode="auto">
          <a:xfrm>
            <a:off x="324465" y="24798"/>
            <a:ext cx="992675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 Behavioral Shift Summary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What Customers Did: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5374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936D-A224-AAB1-3B5C-5107D735F6DD}"/>
              </a:ext>
            </a:extLst>
          </p:cNvPr>
          <p:cNvSpPr>
            <a:spLocks noGrp="1"/>
          </p:cNvSpPr>
          <p:nvPr>
            <p:ph type="ctrTitle"/>
          </p:nvPr>
        </p:nvSpPr>
        <p:spPr>
          <a:xfrm>
            <a:off x="235974" y="173808"/>
            <a:ext cx="10363200" cy="1163380"/>
          </a:xfrm>
        </p:spPr>
        <p:txBody>
          <a:bodyPr>
            <a:normAutofit/>
          </a:bodyPr>
          <a:lstStyle/>
          <a:p>
            <a:pPr algn="l"/>
            <a:r>
              <a:rPr lang="en-US" sz="2000" b="1" dirty="0"/>
              <a:t>Feedback Trends: Do spikes in negative reviews align with the delivery outage </a:t>
            </a:r>
            <a:br>
              <a:rPr lang="en-US" sz="2000" dirty="0"/>
            </a:br>
            <a:r>
              <a:rPr lang="en-US" sz="2000" b="1" dirty="0"/>
              <a:t>period?</a:t>
            </a:r>
            <a:br>
              <a:rPr lang="en-US" sz="2000" dirty="0"/>
            </a:br>
            <a:endParaRPr lang="en-IN" sz="2000" dirty="0"/>
          </a:p>
        </p:txBody>
      </p:sp>
      <p:sp>
        <p:nvSpPr>
          <p:cNvPr id="3" name="Subtitle 2">
            <a:extLst>
              <a:ext uri="{FF2B5EF4-FFF2-40B4-BE49-F238E27FC236}">
                <a16:creationId xmlns:a16="http://schemas.microsoft.com/office/drawing/2014/main" id="{C7F77189-249D-E72D-F45D-2426DDB4A78D}"/>
              </a:ext>
            </a:extLst>
          </p:cNvPr>
          <p:cNvSpPr>
            <a:spLocks noGrp="1"/>
          </p:cNvSpPr>
          <p:nvPr>
            <p:ph type="subTitle" idx="1"/>
          </p:nvPr>
        </p:nvSpPr>
        <p:spPr>
          <a:xfrm>
            <a:off x="7620000" y="1596949"/>
            <a:ext cx="4444181" cy="4154922"/>
          </a:xfrm>
        </p:spPr>
        <p:txBody>
          <a:bodyPr>
            <a:normAutofit fontScale="62500" lnSpcReduction="20000"/>
          </a:bodyPr>
          <a:lstStyle/>
          <a:p>
            <a:pPr algn="l"/>
            <a:r>
              <a:rPr lang="en-US" b="1" dirty="0">
                <a:solidFill>
                  <a:schemeClr val="tx1"/>
                </a:solidFill>
              </a:rPr>
              <a:t>From January to May, both </a:t>
            </a:r>
            <a:r>
              <a:rPr lang="en-US" b="1" i="1" dirty="0">
                <a:solidFill>
                  <a:schemeClr val="tx1"/>
                </a:solidFill>
              </a:rPr>
              <a:t>Negative Review Count</a:t>
            </a:r>
            <a:r>
              <a:rPr lang="en-US" b="1" dirty="0">
                <a:solidFill>
                  <a:schemeClr val="tx1"/>
                </a:solidFill>
              </a:rPr>
              <a:t> and </a:t>
            </a:r>
            <a:r>
              <a:rPr lang="en-US" b="1" i="1" dirty="0">
                <a:solidFill>
                  <a:schemeClr val="tx1"/>
                </a:solidFill>
              </a:rPr>
              <a:t>Average Delay</a:t>
            </a:r>
            <a:r>
              <a:rPr lang="en-US" b="1" dirty="0">
                <a:solidFill>
                  <a:schemeClr val="tx1"/>
                </a:solidFill>
              </a:rPr>
              <a:t> are relatively stable and low.</a:t>
            </a:r>
          </a:p>
          <a:p>
            <a:pPr algn="l"/>
            <a:br>
              <a:rPr lang="en-US" b="1" dirty="0">
                <a:solidFill>
                  <a:schemeClr val="tx1"/>
                </a:solidFill>
              </a:rPr>
            </a:br>
            <a:endParaRPr lang="en-US" b="1" dirty="0">
              <a:solidFill>
                <a:schemeClr val="tx1"/>
              </a:solidFill>
            </a:endParaRPr>
          </a:p>
          <a:p>
            <a:pPr algn="l"/>
            <a:r>
              <a:rPr lang="en-US" b="1" dirty="0">
                <a:solidFill>
                  <a:schemeClr val="tx1"/>
                </a:solidFill>
              </a:rPr>
              <a:t>Starting June, there’s a sharp rise in both metrics — average delay jumps dramatically, and the count of negative reviews increases correspondingly.</a:t>
            </a:r>
          </a:p>
          <a:p>
            <a:pPr algn="l"/>
            <a:br>
              <a:rPr lang="en-US" b="1" dirty="0">
                <a:solidFill>
                  <a:schemeClr val="tx1"/>
                </a:solidFill>
              </a:rPr>
            </a:br>
            <a:endParaRPr lang="en-US" b="1" dirty="0">
              <a:solidFill>
                <a:schemeClr val="tx1"/>
              </a:solidFill>
            </a:endParaRPr>
          </a:p>
          <a:p>
            <a:pPr algn="l"/>
            <a:r>
              <a:rPr lang="en-US" b="1" dirty="0">
                <a:solidFill>
                  <a:schemeClr val="tx1"/>
                </a:solidFill>
              </a:rPr>
              <a:t>The pattern stays elevated through July–September, showing a sustained effect of the outage or service slowdown.</a:t>
            </a:r>
          </a:p>
          <a:p>
            <a:endParaRPr lang="en-IN" dirty="0"/>
          </a:p>
        </p:txBody>
      </p:sp>
      <p:pic>
        <p:nvPicPr>
          <p:cNvPr id="5" name="Picture 4">
            <a:extLst>
              <a:ext uri="{FF2B5EF4-FFF2-40B4-BE49-F238E27FC236}">
                <a16:creationId xmlns:a16="http://schemas.microsoft.com/office/drawing/2014/main" id="{38B427F2-FFCD-A25D-819C-8BFFD20203C8}"/>
              </a:ext>
            </a:extLst>
          </p:cNvPr>
          <p:cNvPicPr>
            <a:picLocks noChangeAspect="1"/>
          </p:cNvPicPr>
          <p:nvPr/>
        </p:nvPicPr>
        <p:blipFill>
          <a:blip r:embed="rId3"/>
          <a:stretch>
            <a:fillRect/>
          </a:stretch>
        </p:blipFill>
        <p:spPr>
          <a:xfrm>
            <a:off x="0" y="1337188"/>
            <a:ext cx="7413523" cy="5520811"/>
          </a:xfrm>
          <a:prstGeom prst="rect">
            <a:avLst/>
          </a:prstGeom>
        </p:spPr>
      </p:pic>
    </p:spTree>
    <p:extLst>
      <p:ext uri="{BB962C8B-B14F-4D97-AF65-F5344CB8AC3E}">
        <p14:creationId xmlns:p14="http://schemas.microsoft.com/office/powerpoint/2010/main" val="1483525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80E2-359E-5F86-4BC0-CA587A14D87E}"/>
              </a:ext>
            </a:extLst>
          </p:cNvPr>
          <p:cNvSpPr>
            <a:spLocks noGrp="1"/>
          </p:cNvSpPr>
          <p:nvPr>
            <p:ph type="ctrTitle"/>
          </p:nvPr>
        </p:nvSpPr>
        <p:spPr>
          <a:xfrm>
            <a:off x="530942" y="419613"/>
            <a:ext cx="10363200" cy="288309"/>
          </a:xfrm>
        </p:spPr>
        <p:txBody>
          <a:bodyPr>
            <a:normAutofit fontScale="90000"/>
          </a:bodyPr>
          <a:lstStyle/>
          <a:p>
            <a:pPr algn="l"/>
            <a:r>
              <a:rPr lang="en-US" sz="2700" b="1" dirty="0"/>
              <a:t>Business Recommendations</a:t>
            </a:r>
            <a:br>
              <a:rPr lang="en-US" sz="2200" b="1" dirty="0"/>
            </a:br>
            <a:br>
              <a:rPr lang="en-US" sz="1600" b="1" dirty="0"/>
            </a:br>
            <a:endParaRPr lang="en-IN" sz="1600" dirty="0"/>
          </a:p>
        </p:txBody>
      </p:sp>
      <p:sp>
        <p:nvSpPr>
          <p:cNvPr id="6" name="TextBox 5">
            <a:extLst>
              <a:ext uri="{FF2B5EF4-FFF2-40B4-BE49-F238E27FC236}">
                <a16:creationId xmlns:a16="http://schemas.microsoft.com/office/drawing/2014/main" id="{17ECEF62-19AB-5081-6FDD-2CF6BBE0FE75}"/>
              </a:ext>
            </a:extLst>
          </p:cNvPr>
          <p:cNvSpPr txBox="1"/>
          <p:nvPr/>
        </p:nvSpPr>
        <p:spPr>
          <a:xfrm>
            <a:off x="314632" y="1101213"/>
            <a:ext cx="11002297" cy="498598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t>Target Customer Reactivation:</a:t>
            </a:r>
            <a:r>
              <a:rPr lang="en-US" sz="2000" dirty="0"/>
              <a:t> Launch personalized cashback offers for churned high-rating customers (4.5★+).</a:t>
            </a:r>
          </a:p>
          <a:p>
            <a:pPr marL="285750" indent="-285750">
              <a:buFont typeface="Wingdings" panose="05000000000000000000" pitchFamily="2" charset="2"/>
              <a:buChar char="Ø"/>
            </a:pPr>
            <a:r>
              <a:rPr lang="en-US" sz="2000" b="1" dirty="0"/>
              <a:t>Improve Delivery Efficiency:</a:t>
            </a:r>
            <a:r>
              <a:rPr lang="en-US" sz="2000" dirty="0"/>
              <a:t> Cut average delivery time to under 40 mins through better route planning.</a:t>
            </a:r>
          </a:p>
          <a:p>
            <a:pPr marL="285750" indent="-285750">
              <a:buFont typeface="Wingdings" panose="05000000000000000000" pitchFamily="2" charset="2"/>
              <a:buChar char="Ø"/>
            </a:pPr>
            <a:r>
              <a:rPr lang="en-US" sz="2000" b="1" dirty="0"/>
              <a:t>Monitor Partner Performance:</a:t>
            </a:r>
            <a:r>
              <a:rPr lang="en-US" sz="2000" dirty="0"/>
              <a:t> Implement dashboards tracking SLA, cancellations, and feedback in real time.</a:t>
            </a:r>
          </a:p>
          <a:p>
            <a:pPr marL="285750" indent="-285750">
              <a:buFont typeface="Wingdings" panose="05000000000000000000" pitchFamily="2" charset="2"/>
              <a:buChar char="Ø"/>
            </a:pPr>
            <a:r>
              <a:rPr lang="en-US" sz="2000" b="1" dirty="0"/>
              <a:t>Rebuild Brand Trust:</a:t>
            </a:r>
            <a:r>
              <a:rPr lang="en-US" sz="2000" dirty="0"/>
              <a:t> Introduce the </a:t>
            </a:r>
            <a:r>
              <a:rPr lang="en-US" sz="2000" i="1" dirty="0"/>
              <a:t>“</a:t>
            </a:r>
            <a:r>
              <a:rPr lang="en-US" sz="2000" i="1" dirty="0" err="1"/>
              <a:t>QuickBite</a:t>
            </a:r>
            <a:r>
              <a:rPr lang="en-US" sz="2000" i="1" dirty="0"/>
              <a:t> Seal of Trust”</a:t>
            </a:r>
            <a:r>
              <a:rPr lang="en-US" sz="2000" dirty="0"/>
              <a:t> for hygiene-certified restaurants.</a:t>
            </a:r>
          </a:p>
          <a:p>
            <a:pPr marL="285750" indent="-285750">
              <a:buFont typeface="Wingdings" panose="05000000000000000000" pitchFamily="2" charset="2"/>
              <a:buChar char="Ø"/>
            </a:pPr>
            <a:r>
              <a:rPr lang="en-US" sz="2000" b="1" dirty="0"/>
              <a:t>Prioritize High-Risk Cities:</a:t>
            </a:r>
            <a:r>
              <a:rPr lang="en-US" sz="2000" dirty="0"/>
              <a:t> Focus recovery campaigns in Bengaluru, Mumbai, and Ahmedabad.</a:t>
            </a:r>
          </a:p>
          <a:p>
            <a:pPr marL="285750" indent="-285750">
              <a:buFont typeface="Wingdings" panose="05000000000000000000" pitchFamily="2" charset="2"/>
              <a:buChar char="Ø"/>
            </a:pPr>
            <a:r>
              <a:rPr lang="en-US" sz="2000" b="1" dirty="0"/>
              <a:t>Optimize Partner Mix:</a:t>
            </a:r>
            <a:r>
              <a:rPr lang="en-US" sz="2000" dirty="0"/>
              <a:t> Reduce reliance on cloud kitchens; strengthen ties with established dine-in chains.</a:t>
            </a:r>
          </a:p>
          <a:p>
            <a:pPr marL="285750" indent="-285750">
              <a:buFont typeface="Wingdings" panose="05000000000000000000" pitchFamily="2" charset="2"/>
              <a:buChar char="Ø"/>
            </a:pPr>
            <a:r>
              <a:rPr lang="en-US" sz="2000" b="1" dirty="0"/>
              <a:t>Use Predictive Analytics:</a:t>
            </a:r>
            <a:r>
              <a:rPr lang="en-US" sz="2000" dirty="0"/>
              <a:t> Forecast demand recovery by city and cuisine using data-driven insights.</a:t>
            </a:r>
          </a:p>
          <a:p>
            <a:pPr marL="285750" indent="-285750">
              <a:buFont typeface="Wingdings" panose="05000000000000000000" pitchFamily="2" charset="2"/>
              <a:buChar char="Ø"/>
            </a:pPr>
            <a:r>
              <a:rPr lang="en-US" sz="2000" b="1" dirty="0"/>
              <a:t>Enhance Customer Experience:</a:t>
            </a:r>
            <a:r>
              <a:rPr lang="en-US" sz="2000" dirty="0"/>
              <a:t> Offer service assurance and improve delivery transparency to raise ratings.</a:t>
            </a:r>
          </a:p>
          <a:p>
            <a:pPr marL="285750" indent="-285750">
              <a:buFont typeface="Wingdings" panose="05000000000000000000" pitchFamily="2" charset="2"/>
              <a:buChar char="Ø"/>
            </a:pPr>
            <a:r>
              <a:rPr lang="en-US" sz="2000" b="1" dirty="0"/>
              <a:t>Reduce Marketing Costs:</a:t>
            </a:r>
            <a:r>
              <a:rPr lang="en-US" sz="2000" dirty="0"/>
              <a:t> Shift spend to organic and referral channels to lower CAC by 30%.</a:t>
            </a:r>
          </a:p>
          <a:p>
            <a:pPr marL="285750" indent="-285750">
              <a:buFont typeface="Wingdings" panose="05000000000000000000" pitchFamily="2" charset="2"/>
              <a:buChar char="Ø"/>
            </a:pPr>
            <a:r>
              <a:rPr lang="en-US" sz="2000" b="1" dirty="0"/>
              <a:t>Benchmark Competitively:</a:t>
            </a:r>
            <a:r>
              <a:rPr lang="en-US" sz="2000" dirty="0"/>
              <a:t> Track key KPIs against Swiggy and Zomato to close performance gaps.</a:t>
            </a:r>
          </a:p>
          <a:p>
            <a:endParaRPr lang="en-IN" dirty="0"/>
          </a:p>
        </p:txBody>
      </p:sp>
    </p:spTree>
    <p:extLst>
      <p:ext uri="{BB962C8B-B14F-4D97-AF65-F5344CB8AC3E}">
        <p14:creationId xmlns:p14="http://schemas.microsoft.com/office/powerpoint/2010/main" val="3214531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2790-16D7-DCBA-229E-EC1F8E1C8966}"/>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EA4A4D48-F67F-0FB2-42B8-81EB8C0D3A2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59058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About Project</a:t>
            </a:r>
          </a:p>
        </p:txBody>
      </p:sp>
      <p:sp>
        <p:nvSpPr>
          <p:cNvPr id="3" name="Content Placeholder 2"/>
          <p:cNvSpPr>
            <a:spLocks noGrp="1"/>
          </p:cNvSpPr>
          <p:nvPr>
            <p:ph idx="1"/>
          </p:nvPr>
        </p:nvSpPr>
        <p:spPr/>
        <p:txBody>
          <a:bodyPr/>
          <a:lstStyle/>
          <a:p>
            <a:pPr>
              <a:buFont typeface="Wingdings" panose="05000000000000000000" pitchFamily="2" charset="2"/>
              <a:buChar char="q"/>
              <a:defRPr sz="2000">
                <a:latin typeface="Calibri"/>
              </a:defRPr>
            </a:pPr>
            <a:r>
              <a:rPr b="1" dirty="0"/>
              <a:t>QuickBite Express is a Bengaluru-based food-tech startup (founded in 2020) connecting customers with nearby restaurants and cloud kitchens.</a:t>
            </a:r>
          </a:p>
          <a:p>
            <a:pPr>
              <a:buFont typeface="Wingdings" panose="05000000000000000000" pitchFamily="2" charset="2"/>
              <a:buChar char="q"/>
              <a:defRPr sz="2000">
                <a:latin typeface="Calibri"/>
              </a:defRPr>
            </a:pPr>
            <a:r>
              <a:rPr b="1" dirty="0"/>
              <a:t>In June 2025, QuickBite faced a major crisis due t</a:t>
            </a:r>
            <a:r>
              <a:rPr lang="en-IN" b="1" dirty="0"/>
              <a:t>o</a:t>
            </a:r>
            <a:endParaRPr b="1" dirty="0"/>
          </a:p>
          <a:p>
            <a:pPr marL="457200" indent="-457200">
              <a:buFont typeface="+mj-lt"/>
              <a:buAutoNum type="arabicPeriod"/>
              <a:defRPr sz="2000">
                <a:latin typeface="Calibri"/>
              </a:defRPr>
            </a:pPr>
            <a:r>
              <a:rPr b="1" dirty="0"/>
              <a:t>Food safety violations</a:t>
            </a:r>
          </a:p>
          <a:p>
            <a:pPr marL="457200" indent="-457200">
              <a:buFont typeface="+mj-lt"/>
              <a:buAutoNum type="arabicPeriod"/>
              <a:defRPr sz="2000">
                <a:latin typeface="Calibri"/>
              </a:defRPr>
            </a:pPr>
            <a:r>
              <a:rPr b="1" dirty="0"/>
              <a:t>Week-long delivery outage</a:t>
            </a:r>
          </a:p>
          <a:p>
            <a:pPr marL="457200" indent="-457200">
              <a:buFont typeface="+mj-lt"/>
              <a:buAutoNum type="arabicPeriod"/>
              <a:defRPr sz="2000">
                <a:latin typeface="Calibri"/>
              </a:defRPr>
            </a:pPr>
            <a:r>
              <a:rPr b="1" dirty="0"/>
              <a:t>Aggressive competitor marketing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u="sng" dirty="0"/>
              <a:t>Problem Statement</a:t>
            </a:r>
          </a:p>
        </p:txBody>
      </p:sp>
      <p:sp>
        <p:nvSpPr>
          <p:cNvPr id="3" name="Content Placeholder 2"/>
          <p:cNvSpPr>
            <a:spLocks noGrp="1"/>
          </p:cNvSpPr>
          <p:nvPr>
            <p:ph idx="1"/>
          </p:nvPr>
        </p:nvSpPr>
        <p:spPr/>
        <p:txBody>
          <a:bodyPr/>
          <a:lstStyle/>
          <a:p>
            <a:pPr>
              <a:buFont typeface="Wingdings" panose="05000000000000000000" pitchFamily="2" charset="2"/>
              <a:buChar char="q"/>
              <a:defRPr sz="2000">
                <a:latin typeface="Calibri"/>
              </a:defRPr>
            </a:pPr>
            <a:r>
              <a:rPr b="1" dirty="0"/>
              <a:t>To assess the business, operational, and customer impact caused by the June 2025 crisis:</a:t>
            </a:r>
          </a:p>
          <a:p>
            <a:pPr marL="457200" indent="-457200">
              <a:buFont typeface="+mj-lt"/>
              <a:buAutoNum type="arabicPeriod"/>
              <a:defRPr sz="2000">
                <a:latin typeface="Calibri"/>
              </a:defRPr>
            </a:pPr>
            <a:r>
              <a:rPr b="1" dirty="0"/>
              <a:t> How did it affect demand, ratings, cancellations, and loyalty?</a:t>
            </a:r>
          </a:p>
          <a:p>
            <a:pPr marL="457200" indent="-457200">
              <a:buFont typeface="+mj-lt"/>
              <a:buAutoNum type="arabicPeriod"/>
              <a:defRPr sz="2000">
                <a:latin typeface="Calibri"/>
              </a:defRPr>
            </a:pPr>
            <a:r>
              <a:rPr b="1" dirty="0"/>
              <a:t> Which cities and partners faced the worst decline?</a:t>
            </a:r>
          </a:p>
          <a:p>
            <a:pPr marL="457200" indent="-457200">
              <a:buFont typeface="+mj-lt"/>
              <a:buAutoNum type="arabicPeriod"/>
              <a:defRPr sz="2000">
                <a:latin typeface="Calibri"/>
              </a:defRPr>
            </a:pPr>
            <a:r>
              <a:rPr b="1" dirty="0"/>
              <a:t> What recovery strategies should be implemented?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Dataset Overview</a:t>
            </a:r>
          </a:p>
        </p:txBody>
      </p:sp>
      <p:sp>
        <p:nvSpPr>
          <p:cNvPr id="3" name="Content Placeholder 2"/>
          <p:cNvSpPr>
            <a:spLocks noGrp="1"/>
          </p:cNvSpPr>
          <p:nvPr>
            <p:ph idx="1"/>
          </p:nvPr>
        </p:nvSpPr>
        <p:spPr>
          <a:xfrm>
            <a:off x="609600" y="1315066"/>
            <a:ext cx="10972800" cy="4525963"/>
          </a:xfrm>
        </p:spPr>
        <p:txBody>
          <a:bodyPr/>
          <a:lstStyle/>
          <a:p>
            <a:pPr>
              <a:defRPr sz="2000">
                <a:latin typeface="Calibri"/>
              </a:defRPr>
            </a:pPr>
            <a:r>
              <a:rPr lang="en-US" sz="2000" dirty="0"/>
              <a:t>The dataset covers </a:t>
            </a:r>
            <a:r>
              <a:rPr lang="en-US" sz="2000" b="1" dirty="0"/>
              <a:t>Jan–Sep 2025</a:t>
            </a:r>
            <a:r>
              <a:rPr lang="en-US" sz="2000" dirty="0"/>
              <a:t>, including both </a:t>
            </a:r>
            <a:r>
              <a:rPr lang="en-US" sz="2000" b="1" dirty="0"/>
              <a:t>pre-crisis (Jan–May)</a:t>
            </a:r>
            <a:r>
              <a:rPr lang="en-US" sz="2000" dirty="0"/>
              <a:t> and </a:t>
            </a:r>
            <a:r>
              <a:rPr lang="en-US" sz="2000" b="1" dirty="0"/>
              <a:t>crisis (Jun–Sep)</a:t>
            </a:r>
            <a:r>
              <a:rPr lang="en-US" sz="2000" dirty="0"/>
              <a:t> periods.</a:t>
            </a:r>
            <a:br>
              <a:rPr lang="en-US" sz="2000" dirty="0"/>
            </a:br>
            <a:r>
              <a:rPr lang="en-US" sz="2000" dirty="0"/>
              <a:t>It combines data from </a:t>
            </a:r>
            <a:r>
              <a:rPr lang="en-US" sz="2000" b="1" dirty="0"/>
              <a:t>4 fact tables</a:t>
            </a:r>
            <a:r>
              <a:rPr lang="en-US" sz="2000" dirty="0"/>
              <a:t> (orders, items, ratings, delivery performance) and </a:t>
            </a:r>
            <a:r>
              <a:rPr lang="en-US" sz="2000" b="1" dirty="0"/>
              <a:t>4-dimension tables</a:t>
            </a:r>
            <a:r>
              <a:rPr lang="en-US" sz="2000" dirty="0"/>
              <a:t> (customer, restaurant, delivery partner, menu item).</a:t>
            </a:r>
            <a:br>
              <a:rPr lang="en-US" sz="2000" dirty="0"/>
            </a:br>
            <a:r>
              <a:rPr lang="en-US" sz="2000" dirty="0"/>
              <a:t>This period captures shifts in </a:t>
            </a:r>
            <a:r>
              <a:rPr lang="en-US" sz="2000" b="1" dirty="0"/>
              <a:t>customer behavior, order trends, and operational efficiency</a:t>
            </a:r>
            <a:r>
              <a:rPr lang="en-US" sz="2000" dirty="0"/>
              <a:t> during </a:t>
            </a:r>
            <a:r>
              <a:rPr lang="en-US" sz="2000" dirty="0" err="1"/>
              <a:t>QuickBite’s</a:t>
            </a:r>
            <a:r>
              <a:rPr lang="en-US" sz="2000" dirty="0"/>
              <a:t> crisis phase.</a:t>
            </a:r>
            <a:endParaRPr lang="en-IN" dirty="0"/>
          </a:p>
          <a:p>
            <a:pPr marL="0" indent="0">
              <a:buNone/>
              <a:defRPr sz="2000">
                <a:latin typeface="Calibri"/>
              </a:defRPr>
            </a:pPr>
            <a:endParaRPr lang="en-IN" dirty="0"/>
          </a:p>
        </p:txBody>
      </p:sp>
      <p:pic>
        <p:nvPicPr>
          <p:cNvPr id="5" name="Picture 4">
            <a:extLst>
              <a:ext uri="{FF2B5EF4-FFF2-40B4-BE49-F238E27FC236}">
                <a16:creationId xmlns:a16="http://schemas.microsoft.com/office/drawing/2014/main" id="{AD0F45A1-D8F0-6B04-2E87-E6BFDC3BD4BF}"/>
              </a:ext>
            </a:extLst>
          </p:cNvPr>
          <p:cNvPicPr>
            <a:picLocks noChangeAspect="1"/>
          </p:cNvPicPr>
          <p:nvPr/>
        </p:nvPicPr>
        <p:blipFill>
          <a:blip r:embed="rId3"/>
          <a:stretch>
            <a:fillRect/>
          </a:stretch>
        </p:blipFill>
        <p:spPr>
          <a:xfrm>
            <a:off x="1071716" y="3173353"/>
            <a:ext cx="6174659" cy="35832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Analysis Methodology</a:t>
            </a:r>
          </a:p>
        </p:txBody>
      </p:sp>
      <p:sp>
        <p:nvSpPr>
          <p:cNvPr id="3" name="Content Placeholder 2"/>
          <p:cNvSpPr>
            <a:spLocks noGrp="1"/>
          </p:cNvSpPr>
          <p:nvPr>
            <p:ph idx="1"/>
          </p:nvPr>
        </p:nvSpPr>
        <p:spPr/>
        <p:txBody>
          <a:bodyPr>
            <a:normAutofit fontScale="92500"/>
          </a:bodyPr>
          <a:lstStyle/>
          <a:p>
            <a:r>
              <a:rPr lang="en-US" b="1" dirty="0"/>
              <a:t>Phase 1 – Primary Analysis:</a:t>
            </a:r>
            <a:r>
              <a:rPr lang="en-US" dirty="0"/>
              <a:t> Examined pre-crisis (Jan–May 2025) vs crisis (Jun–Sep 2025) performance trends to identify demand shifts, operational bottlenecks, and customer behavior changes.</a:t>
            </a:r>
          </a:p>
          <a:p>
            <a:r>
              <a:rPr lang="en-US" b="1" dirty="0"/>
              <a:t>Phase 2 – Secondary Analysis:</a:t>
            </a:r>
            <a:r>
              <a:rPr lang="en-US" dirty="0"/>
              <a:t> Conducted in-depth assessment of partner efficiency, customer churn, and sentiment impact to uncover root causes of performance decline.</a:t>
            </a:r>
          </a:p>
          <a:p>
            <a:r>
              <a:rPr lang="en-US" b="1" dirty="0"/>
              <a:t>Phase 3 – Dashboarding &amp; Visualization:</a:t>
            </a:r>
            <a:r>
              <a:rPr lang="en-US" dirty="0"/>
              <a:t> Developed interactive executive dashboards integrating key business KPIs for strategic decision-making and scenario-based insights.</a:t>
            </a:r>
          </a:p>
          <a:p>
            <a:pPr marL="0" indent="0">
              <a:buNone/>
              <a:defRPr sz="2000">
                <a:latin typeface="Calibri"/>
              </a:defRP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Monthly Orders: Compare total orders across pre-crisis (Jan–May 2025) vs crisis (Jun–Sep 2025). How severe is the decline? </a:t>
            </a:r>
            <a:endParaRPr sz="2400" b="1" dirty="0"/>
          </a:p>
        </p:txBody>
      </p:sp>
      <p:pic>
        <p:nvPicPr>
          <p:cNvPr id="5" name="Picture 4">
            <a:extLst>
              <a:ext uri="{FF2B5EF4-FFF2-40B4-BE49-F238E27FC236}">
                <a16:creationId xmlns:a16="http://schemas.microsoft.com/office/drawing/2014/main" id="{F62A8909-3997-0449-1C31-234A77783ECD}"/>
              </a:ext>
            </a:extLst>
          </p:cNvPr>
          <p:cNvPicPr>
            <a:picLocks noChangeAspect="1"/>
          </p:cNvPicPr>
          <p:nvPr/>
        </p:nvPicPr>
        <p:blipFill>
          <a:blip r:embed="rId3"/>
          <a:stretch>
            <a:fillRect/>
          </a:stretch>
        </p:blipFill>
        <p:spPr>
          <a:xfrm>
            <a:off x="0" y="1499293"/>
            <a:ext cx="5794661" cy="4360733"/>
          </a:xfrm>
          <a:prstGeom prst="rect">
            <a:avLst/>
          </a:prstGeom>
        </p:spPr>
      </p:pic>
      <p:sp>
        <p:nvSpPr>
          <p:cNvPr id="11" name="Rectangle 3">
            <a:extLst>
              <a:ext uri="{FF2B5EF4-FFF2-40B4-BE49-F238E27FC236}">
                <a16:creationId xmlns:a16="http://schemas.microsoft.com/office/drawing/2014/main" id="{451D6BB9-AAF1-A60D-9C5B-72D9B039DA5E}"/>
              </a:ext>
            </a:extLst>
          </p:cNvPr>
          <p:cNvSpPr>
            <a:spLocks noChangeArrowheads="1"/>
          </p:cNvSpPr>
          <p:nvPr/>
        </p:nvSpPr>
        <p:spPr bwMode="auto">
          <a:xfrm>
            <a:off x="6361471" y="3730967"/>
            <a:ext cx="54569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DF0B72A2-3CF2-45DA-0475-987D56D5AF79}"/>
              </a:ext>
            </a:extLst>
          </p:cNvPr>
          <p:cNvSpPr>
            <a:spLocks noChangeArrowheads="1"/>
          </p:cNvSpPr>
          <p:nvPr/>
        </p:nvSpPr>
        <p:spPr bwMode="auto">
          <a:xfrm>
            <a:off x="5909187" y="2587256"/>
            <a:ext cx="628281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Orders plummeted 60.87% in one month (May: 23,000 → June: 9,000)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Sustained monthly decline averaging 62% indicates systematic issues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City-Wise Order Decline</a:t>
            </a:r>
          </a:p>
        </p:txBody>
      </p:sp>
      <p:sp>
        <p:nvSpPr>
          <p:cNvPr id="3" name="Content Placeholder 2"/>
          <p:cNvSpPr>
            <a:spLocks noGrp="1"/>
          </p:cNvSpPr>
          <p:nvPr>
            <p:ph idx="1"/>
          </p:nvPr>
        </p:nvSpPr>
        <p:spPr/>
        <p:txBody>
          <a:bodyPr/>
          <a:lstStyle/>
          <a:p>
            <a:pPr marL="0" indent="0">
              <a:buNone/>
              <a:defRPr sz="2000">
                <a:latin typeface="Calibri"/>
              </a:defRPr>
            </a:pPr>
            <a:endParaRPr dirty="0"/>
          </a:p>
          <a:p>
            <a:pPr>
              <a:defRPr sz="2000">
                <a:latin typeface="Calibri"/>
              </a:defRPr>
            </a:pPr>
            <a:r>
              <a:rPr b="1" dirty="0"/>
              <a:t>Observation: Bengaluru, Mumbai, Ahmedabad, </a:t>
            </a:r>
            <a:r>
              <a:rPr lang="en-US" b="1" dirty="0" err="1"/>
              <a:t>Kolkata,</a:t>
            </a:r>
            <a:r>
              <a:rPr b="1" dirty="0" err="1"/>
              <a:t>Pune</a:t>
            </a:r>
            <a:r>
              <a:rPr b="1" dirty="0"/>
              <a:t> faced sharpest declines.</a:t>
            </a:r>
          </a:p>
        </p:txBody>
      </p:sp>
      <p:graphicFrame>
        <p:nvGraphicFramePr>
          <p:cNvPr id="4" name="Table 3">
            <a:extLst>
              <a:ext uri="{FF2B5EF4-FFF2-40B4-BE49-F238E27FC236}">
                <a16:creationId xmlns:a16="http://schemas.microsoft.com/office/drawing/2014/main" id="{BEC5B79A-783F-4BA6-2B99-1B17FA5C89BD}"/>
              </a:ext>
            </a:extLst>
          </p:cNvPr>
          <p:cNvGraphicFramePr>
            <a:graphicFrameLocks noGrp="1"/>
          </p:cNvGraphicFramePr>
          <p:nvPr>
            <p:extLst>
              <p:ext uri="{D42A27DB-BD31-4B8C-83A1-F6EECF244321}">
                <p14:modId xmlns:p14="http://schemas.microsoft.com/office/powerpoint/2010/main" val="1391507402"/>
              </p:ext>
            </p:extLst>
          </p:nvPr>
        </p:nvGraphicFramePr>
        <p:xfrm>
          <a:off x="1687871" y="2763519"/>
          <a:ext cx="6773335" cy="2494280"/>
        </p:xfrm>
        <a:graphic>
          <a:graphicData uri="http://schemas.openxmlformats.org/drawingml/2006/table">
            <a:tbl>
              <a:tblPr firstRow="1" bandRow="1">
                <a:tableStyleId>{5C22544A-7EE6-4342-B048-85BDC9FD1C3A}</a:tableStyleId>
              </a:tblPr>
              <a:tblGrid>
                <a:gridCol w="1389626">
                  <a:extLst>
                    <a:ext uri="{9D8B030D-6E8A-4147-A177-3AD203B41FA5}">
                      <a16:colId xmlns:a16="http://schemas.microsoft.com/office/drawing/2014/main" val="3699667087"/>
                    </a:ext>
                  </a:extLst>
                </a:gridCol>
                <a:gridCol w="1319708">
                  <a:extLst>
                    <a:ext uri="{9D8B030D-6E8A-4147-A177-3AD203B41FA5}">
                      <a16:colId xmlns:a16="http://schemas.microsoft.com/office/drawing/2014/main" val="3263933104"/>
                    </a:ext>
                  </a:extLst>
                </a:gridCol>
                <a:gridCol w="1354667">
                  <a:extLst>
                    <a:ext uri="{9D8B030D-6E8A-4147-A177-3AD203B41FA5}">
                      <a16:colId xmlns:a16="http://schemas.microsoft.com/office/drawing/2014/main" val="1590113764"/>
                    </a:ext>
                  </a:extLst>
                </a:gridCol>
                <a:gridCol w="1354667">
                  <a:extLst>
                    <a:ext uri="{9D8B030D-6E8A-4147-A177-3AD203B41FA5}">
                      <a16:colId xmlns:a16="http://schemas.microsoft.com/office/drawing/2014/main" val="2979762909"/>
                    </a:ext>
                  </a:extLst>
                </a:gridCol>
                <a:gridCol w="1354667">
                  <a:extLst>
                    <a:ext uri="{9D8B030D-6E8A-4147-A177-3AD203B41FA5}">
                      <a16:colId xmlns:a16="http://schemas.microsoft.com/office/drawing/2014/main" val="4085891181"/>
                    </a:ext>
                  </a:extLst>
                </a:gridCol>
              </a:tblGrid>
              <a:tr h="370840">
                <a:tc>
                  <a:txBody>
                    <a:bodyPr/>
                    <a:lstStyle/>
                    <a:p>
                      <a:pPr>
                        <a:buNone/>
                      </a:pPr>
                      <a:r>
                        <a:rPr lang="en-IN" dirty="0">
                          <a:solidFill>
                            <a:schemeClr val="tx1"/>
                          </a:solidFill>
                        </a:rPr>
                        <a:t>Rank</a:t>
                      </a:r>
                    </a:p>
                  </a:txBody>
                  <a:tcPr anchor="ctr"/>
                </a:tc>
                <a:tc>
                  <a:txBody>
                    <a:bodyPr/>
                    <a:lstStyle/>
                    <a:p>
                      <a:pPr>
                        <a:buNone/>
                      </a:pPr>
                      <a:r>
                        <a:rPr lang="en-IN" dirty="0">
                          <a:solidFill>
                            <a:schemeClr val="tx1"/>
                          </a:solidFill>
                        </a:rPr>
                        <a:t>City</a:t>
                      </a:r>
                    </a:p>
                  </a:txBody>
                  <a:tcPr anchor="ctr"/>
                </a:tc>
                <a:tc>
                  <a:txBody>
                    <a:bodyPr/>
                    <a:lstStyle/>
                    <a:p>
                      <a:pPr>
                        <a:buNone/>
                      </a:pPr>
                      <a:r>
                        <a:rPr lang="en-IN" dirty="0">
                          <a:solidFill>
                            <a:schemeClr val="tx1"/>
                          </a:solidFill>
                        </a:rPr>
                        <a:t>Pre-Crisis Orders</a:t>
                      </a:r>
                    </a:p>
                  </a:txBody>
                  <a:tcPr anchor="ctr"/>
                </a:tc>
                <a:tc>
                  <a:txBody>
                    <a:bodyPr/>
                    <a:lstStyle/>
                    <a:p>
                      <a:pPr>
                        <a:buNone/>
                      </a:pPr>
                      <a:r>
                        <a:rPr lang="en-IN" dirty="0">
                          <a:solidFill>
                            <a:schemeClr val="tx1"/>
                          </a:solidFill>
                        </a:rPr>
                        <a:t>Crisis Orders</a:t>
                      </a:r>
                    </a:p>
                  </a:txBody>
                  <a:tcPr anchor="ctr"/>
                </a:tc>
                <a:tc>
                  <a:txBody>
                    <a:bodyPr/>
                    <a:lstStyle/>
                    <a:p>
                      <a:pPr>
                        <a:buNone/>
                      </a:pPr>
                      <a:r>
                        <a:rPr lang="en-IN" dirty="0">
                          <a:solidFill>
                            <a:schemeClr val="tx1"/>
                          </a:solidFill>
                        </a:rPr>
                        <a:t>% Decline</a:t>
                      </a:r>
                    </a:p>
                  </a:txBody>
                  <a:tcPr anchor="ctr"/>
                </a:tc>
                <a:extLst>
                  <a:ext uri="{0D108BD9-81ED-4DB2-BD59-A6C34878D82A}">
                    <a16:rowId xmlns:a16="http://schemas.microsoft.com/office/drawing/2014/main" val="1000805688"/>
                  </a:ext>
                </a:extLst>
              </a:tr>
              <a:tr h="370840">
                <a:tc>
                  <a:txBody>
                    <a:bodyPr/>
                    <a:lstStyle/>
                    <a:p>
                      <a:pPr>
                        <a:buNone/>
                      </a:pPr>
                      <a:r>
                        <a:rPr lang="en-IN"/>
                        <a:t>1</a:t>
                      </a:r>
                    </a:p>
                  </a:txBody>
                  <a:tcPr anchor="ctr"/>
                </a:tc>
                <a:tc>
                  <a:txBody>
                    <a:bodyPr/>
                    <a:lstStyle/>
                    <a:p>
                      <a:pPr>
                        <a:buNone/>
                      </a:pPr>
                      <a:r>
                        <a:rPr lang="en-IN" dirty="0"/>
                        <a:t>Bengaluru</a:t>
                      </a:r>
                    </a:p>
                  </a:txBody>
                  <a:tcPr anchor="ctr"/>
                </a:tc>
                <a:tc>
                  <a:txBody>
                    <a:bodyPr/>
                    <a:lstStyle/>
                    <a:p>
                      <a:pPr>
                        <a:buNone/>
                      </a:pPr>
                      <a:r>
                        <a:rPr lang="en-IN" dirty="0"/>
                        <a:t>31,277</a:t>
                      </a:r>
                    </a:p>
                  </a:txBody>
                  <a:tcPr anchor="ctr"/>
                </a:tc>
                <a:tc>
                  <a:txBody>
                    <a:bodyPr/>
                    <a:lstStyle/>
                    <a:p>
                      <a:pPr>
                        <a:buNone/>
                      </a:pPr>
                      <a:r>
                        <a:rPr lang="en-IN"/>
                        <a:t>9,311</a:t>
                      </a:r>
                    </a:p>
                  </a:txBody>
                  <a:tcPr anchor="ctr"/>
                </a:tc>
                <a:tc>
                  <a:txBody>
                    <a:bodyPr/>
                    <a:lstStyle/>
                    <a:p>
                      <a:pPr>
                        <a:buNone/>
                      </a:pPr>
                      <a:r>
                        <a:rPr lang="en-IN" dirty="0"/>
                        <a:t>70.23%</a:t>
                      </a:r>
                    </a:p>
                  </a:txBody>
                  <a:tcPr anchor="ctr"/>
                </a:tc>
                <a:extLst>
                  <a:ext uri="{0D108BD9-81ED-4DB2-BD59-A6C34878D82A}">
                    <a16:rowId xmlns:a16="http://schemas.microsoft.com/office/drawing/2014/main" val="3766220182"/>
                  </a:ext>
                </a:extLst>
              </a:tr>
              <a:tr h="370840">
                <a:tc>
                  <a:txBody>
                    <a:bodyPr/>
                    <a:lstStyle/>
                    <a:p>
                      <a:pPr>
                        <a:buNone/>
                      </a:pPr>
                      <a:r>
                        <a:rPr lang="en-IN"/>
                        <a:t>2</a:t>
                      </a:r>
                    </a:p>
                  </a:txBody>
                  <a:tcPr anchor="ctr"/>
                </a:tc>
                <a:tc>
                  <a:txBody>
                    <a:bodyPr/>
                    <a:lstStyle/>
                    <a:p>
                      <a:pPr>
                        <a:buNone/>
                      </a:pPr>
                      <a:r>
                        <a:rPr lang="en-IN" dirty="0"/>
                        <a:t>Mumbai</a:t>
                      </a:r>
                    </a:p>
                  </a:txBody>
                  <a:tcPr anchor="ctr"/>
                </a:tc>
                <a:tc>
                  <a:txBody>
                    <a:bodyPr/>
                    <a:lstStyle/>
                    <a:p>
                      <a:pPr>
                        <a:buNone/>
                      </a:pPr>
                      <a:r>
                        <a:rPr lang="en-IN"/>
                        <a:t>17,848</a:t>
                      </a:r>
                    </a:p>
                  </a:txBody>
                  <a:tcPr anchor="ctr"/>
                </a:tc>
                <a:tc>
                  <a:txBody>
                    <a:bodyPr/>
                    <a:lstStyle/>
                    <a:p>
                      <a:pPr>
                        <a:buNone/>
                      </a:pPr>
                      <a:r>
                        <a:rPr lang="en-IN"/>
                        <a:t>5,322</a:t>
                      </a:r>
                    </a:p>
                  </a:txBody>
                  <a:tcPr anchor="ctr"/>
                </a:tc>
                <a:tc>
                  <a:txBody>
                    <a:bodyPr/>
                    <a:lstStyle/>
                    <a:p>
                      <a:pPr>
                        <a:buNone/>
                      </a:pPr>
                      <a:r>
                        <a:rPr lang="en-IN" dirty="0"/>
                        <a:t>70.18%</a:t>
                      </a:r>
                    </a:p>
                  </a:txBody>
                  <a:tcPr anchor="ctr"/>
                </a:tc>
                <a:extLst>
                  <a:ext uri="{0D108BD9-81ED-4DB2-BD59-A6C34878D82A}">
                    <a16:rowId xmlns:a16="http://schemas.microsoft.com/office/drawing/2014/main" val="3261740844"/>
                  </a:ext>
                </a:extLst>
              </a:tr>
              <a:tr h="370840">
                <a:tc>
                  <a:txBody>
                    <a:bodyPr/>
                    <a:lstStyle/>
                    <a:p>
                      <a:pPr>
                        <a:buNone/>
                      </a:pPr>
                      <a:r>
                        <a:rPr lang="en-IN"/>
                        <a:t>3</a:t>
                      </a:r>
                    </a:p>
                  </a:txBody>
                  <a:tcPr anchor="ctr"/>
                </a:tc>
                <a:tc>
                  <a:txBody>
                    <a:bodyPr/>
                    <a:lstStyle/>
                    <a:p>
                      <a:pPr>
                        <a:buNone/>
                      </a:pPr>
                      <a:r>
                        <a:rPr lang="en-IN" dirty="0"/>
                        <a:t>Kolkata</a:t>
                      </a:r>
                    </a:p>
                  </a:txBody>
                  <a:tcPr anchor="ctr"/>
                </a:tc>
                <a:tc>
                  <a:txBody>
                    <a:bodyPr/>
                    <a:lstStyle/>
                    <a:p>
                      <a:pPr>
                        <a:buNone/>
                      </a:pPr>
                      <a:r>
                        <a:rPr lang="en-IN"/>
                        <a:t>7,601</a:t>
                      </a:r>
                    </a:p>
                  </a:txBody>
                  <a:tcPr anchor="ctr"/>
                </a:tc>
                <a:tc>
                  <a:txBody>
                    <a:bodyPr/>
                    <a:lstStyle/>
                    <a:p>
                      <a:pPr>
                        <a:buNone/>
                      </a:pPr>
                      <a:r>
                        <a:rPr lang="en-IN"/>
                        <a:t>2,296</a:t>
                      </a:r>
                    </a:p>
                  </a:txBody>
                  <a:tcPr anchor="ctr"/>
                </a:tc>
                <a:tc>
                  <a:txBody>
                    <a:bodyPr/>
                    <a:lstStyle/>
                    <a:p>
                      <a:pPr>
                        <a:buNone/>
                      </a:pPr>
                      <a:r>
                        <a:rPr lang="en-IN" dirty="0"/>
                        <a:t>69.79%</a:t>
                      </a:r>
                    </a:p>
                  </a:txBody>
                  <a:tcPr anchor="ctr"/>
                </a:tc>
                <a:extLst>
                  <a:ext uri="{0D108BD9-81ED-4DB2-BD59-A6C34878D82A}">
                    <a16:rowId xmlns:a16="http://schemas.microsoft.com/office/drawing/2014/main" val="3036042036"/>
                  </a:ext>
                </a:extLst>
              </a:tr>
              <a:tr h="370840">
                <a:tc>
                  <a:txBody>
                    <a:bodyPr/>
                    <a:lstStyle/>
                    <a:p>
                      <a:pPr>
                        <a:buNone/>
                      </a:pPr>
                      <a:r>
                        <a:rPr lang="en-IN"/>
                        <a:t>4</a:t>
                      </a:r>
                    </a:p>
                  </a:txBody>
                  <a:tcPr anchor="ctr"/>
                </a:tc>
                <a:tc>
                  <a:txBody>
                    <a:bodyPr/>
                    <a:lstStyle/>
                    <a:p>
                      <a:pPr>
                        <a:buNone/>
                      </a:pPr>
                      <a:r>
                        <a:rPr lang="en-IN" dirty="0"/>
                        <a:t>Ahmedabad</a:t>
                      </a:r>
                    </a:p>
                  </a:txBody>
                  <a:tcPr anchor="ctr"/>
                </a:tc>
                <a:tc>
                  <a:txBody>
                    <a:bodyPr/>
                    <a:lstStyle/>
                    <a:p>
                      <a:pPr>
                        <a:buNone/>
                      </a:pPr>
                      <a:r>
                        <a:rPr lang="en-IN"/>
                        <a:t>7,648</a:t>
                      </a:r>
                    </a:p>
                  </a:txBody>
                  <a:tcPr anchor="ctr"/>
                </a:tc>
                <a:tc>
                  <a:txBody>
                    <a:bodyPr/>
                    <a:lstStyle/>
                    <a:p>
                      <a:pPr>
                        <a:buNone/>
                      </a:pPr>
                      <a:r>
                        <a:rPr lang="en-IN"/>
                        <a:t>2,303</a:t>
                      </a:r>
                    </a:p>
                  </a:txBody>
                  <a:tcPr anchor="ctr"/>
                </a:tc>
                <a:tc>
                  <a:txBody>
                    <a:bodyPr/>
                    <a:lstStyle/>
                    <a:p>
                      <a:pPr>
                        <a:buNone/>
                      </a:pPr>
                      <a:r>
                        <a:rPr lang="en-IN" dirty="0"/>
                        <a:t>69.89%</a:t>
                      </a:r>
                    </a:p>
                  </a:txBody>
                  <a:tcPr anchor="ctr"/>
                </a:tc>
                <a:extLst>
                  <a:ext uri="{0D108BD9-81ED-4DB2-BD59-A6C34878D82A}">
                    <a16:rowId xmlns:a16="http://schemas.microsoft.com/office/drawing/2014/main" val="1637053483"/>
                  </a:ext>
                </a:extLst>
              </a:tr>
              <a:tr h="370840">
                <a:tc>
                  <a:txBody>
                    <a:bodyPr/>
                    <a:lstStyle/>
                    <a:p>
                      <a:pPr>
                        <a:buNone/>
                      </a:pPr>
                      <a:r>
                        <a:rPr lang="en-IN"/>
                        <a:t>5</a:t>
                      </a:r>
                    </a:p>
                  </a:txBody>
                  <a:tcPr anchor="ctr"/>
                </a:tc>
                <a:tc>
                  <a:txBody>
                    <a:bodyPr/>
                    <a:lstStyle/>
                    <a:p>
                      <a:pPr>
                        <a:buNone/>
                      </a:pPr>
                      <a:r>
                        <a:rPr lang="en-IN" dirty="0"/>
                        <a:t>Pune</a:t>
                      </a:r>
                    </a:p>
                  </a:txBody>
                  <a:tcPr anchor="ctr"/>
                </a:tc>
                <a:tc>
                  <a:txBody>
                    <a:bodyPr/>
                    <a:lstStyle/>
                    <a:p>
                      <a:pPr>
                        <a:buNone/>
                      </a:pPr>
                      <a:r>
                        <a:rPr lang="en-IN" dirty="0"/>
                        <a:t>8,817</a:t>
                      </a:r>
                    </a:p>
                  </a:txBody>
                  <a:tcPr anchor="ctr"/>
                </a:tc>
                <a:tc>
                  <a:txBody>
                    <a:bodyPr/>
                    <a:lstStyle/>
                    <a:p>
                      <a:pPr>
                        <a:buNone/>
                      </a:pPr>
                      <a:r>
                        <a:rPr lang="en-IN" dirty="0"/>
                        <a:t>2,662</a:t>
                      </a:r>
                    </a:p>
                  </a:txBody>
                  <a:tcPr anchor="ctr"/>
                </a:tc>
                <a:tc>
                  <a:txBody>
                    <a:bodyPr/>
                    <a:lstStyle/>
                    <a:p>
                      <a:pPr>
                        <a:buNone/>
                      </a:pPr>
                      <a:r>
                        <a:rPr lang="en-IN" dirty="0"/>
                        <a:t>69.81%</a:t>
                      </a:r>
                    </a:p>
                  </a:txBody>
                  <a:tcPr anchor="ctr"/>
                </a:tc>
                <a:extLst>
                  <a:ext uri="{0D108BD9-81ED-4DB2-BD59-A6C34878D82A}">
                    <a16:rowId xmlns:a16="http://schemas.microsoft.com/office/drawing/2014/main" val="511047516"/>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803</TotalTime>
  <Words>3264</Words>
  <Application>Microsoft Office PowerPoint</Application>
  <PresentationFormat>Widescreen</PresentationFormat>
  <Paragraphs>765</Paragraphs>
  <Slides>34</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ui-sans-serif</vt:lpstr>
      <vt:lpstr>Wingdings</vt:lpstr>
      <vt:lpstr>Office Theme</vt:lpstr>
      <vt:lpstr>PowerPoint Presentation</vt:lpstr>
      <vt:lpstr>PowerPoint Presentation</vt:lpstr>
      <vt:lpstr>Agenda</vt:lpstr>
      <vt:lpstr>About Project</vt:lpstr>
      <vt:lpstr>Problem Statement</vt:lpstr>
      <vt:lpstr>Dataset Overview</vt:lpstr>
      <vt:lpstr>Analysis Methodology</vt:lpstr>
      <vt:lpstr>Monthly Orders: Compare total orders across pre-crisis (Jan–May 2025) vs crisis (Jun–Sep 2025). How severe is the decline? </vt:lpstr>
      <vt:lpstr>City-Wise Order Decline</vt:lpstr>
      <vt:lpstr>Among restaurants with at least 50 pre-crisis orders, which top 10 high-volume restaurants experienced the largest percentage decline in order counts during the crisis period?</vt:lpstr>
      <vt:lpstr>Cancellation Analysis: What is the cancellation rate trend pre-crisis vs crisis, and which cities are most affected?</vt:lpstr>
      <vt:lpstr>Pre-Crisis: Most Affected Cities</vt:lpstr>
      <vt:lpstr>Crisis Period: Most Affected Cities</vt:lpstr>
      <vt:lpstr>Delivery SLA: Measure average delivery time across phases. Did SLA compliance worsen significantly in the crisis period?</vt:lpstr>
      <vt:lpstr>Ratings Fluctuation: Track average customer rating month-by-month. Which months saw the sharpest drop?</vt:lpstr>
      <vt:lpstr>Sentiment Insights: During the crisis period, identify the most frequently  occurring negative keywords in customer review texts. </vt:lpstr>
      <vt:lpstr>Revenue Impact: Estimate revenue loss from pre-crisis vs crisis (based on subtotal, discount, and delivery fee).</vt:lpstr>
      <vt:lpstr>Loyalty Impact: Among customers who placed five or more orders before the crisis, determine how many stopped ordering during the crisis, and out of those, how many had an average rating above 4.5?</vt:lpstr>
      <vt:lpstr>Customer Lifetime Decline: Which high-value customers (top 5% by total  spend before the crisis) showed the largest drop in order frequency and ratings  during the crisis? What common patterns (e.g., location, cuisine preference,  delivery delays) do they share? </vt:lpstr>
      <vt:lpstr>Cuisine-Type Impact - Universal Decline</vt:lpstr>
      <vt:lpstr>How does Quick Bite’s crisis impact compare to competitor trends (Swiggy,  Zomato) during the same period? </vt:lpstr>
      <vt:lpstr>PowerPoint Presentation</vt:lpstr>
      <vt:lpstr>4. Strategic Recommendation ✅ Adopt Swiggy's quality-first model for sustainable trust recovery ✅ Use targeted cashbacks sparingly (reactivation + high-value segments only) ✅ Invest in food safety audits &amp; certifications to signal reliability ✅ Avoid deep discount wars that erode margins without building loyalty </vt:lpstr>
      <vt:lpstr>What external factors (e.g., ad prices, seasonal effects) may have contributed to  CAC tripling?  </vt:lpstr>
      <vt:lpstr>Which strategies (cashbacks, partnerships, food safety audits) could be most  effective to rebuild trust?  </vt:lpstr>
      <vt:lpstr>Which types of restaurants (cloud kitchens vs dine-in, small vs large brands) are  most likely to churn? </vt:lpstr>
      <vt:lpstr>Which lapsed customers (churned post-crisis) show the highest probability of returning with the right incentives?</vt:lpstr>
      <vt:lpstr>Priority Cities: Which Tier-1/Tier-2 cities show the highest risk of long-term  demand loss?  </vt:lpstr>
      <vt:lpstr>Behavior Shifts: Did customers shift from high-value orders to low-value  “survival orders” during crisis? </vt:lpstr>
      <vt:lpstr>🟢Low-Value Essentials: Gained Traction Shift Toward Affordable, Comfort-Based Orders </vt:lpstr>
      <vt:lpstr>📉 Behavioral Shift Summary What Customers Did: </vt:lpstr>
      <vt:lpstr>Feedback Trends: Do spikes in negative reviews align with the delivery outage  period? </vt:lpstr>
      <vt:lpstr>Business Recommendations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Siddhesh Sakpal</cp:lastModifiedBy>
  <cp:revision>23</cp:revision>
  <dcterms:created xsi:type="dcterms:W3CDTF">2013-01-27T09:14:16Z</dcterms:created>
  <dcterms:modified xsi:type="dcterms:W3CDTF">2025-10-30T16:44:17Z</dcterms:modified>
  <cp:category/>
</cp:coreProperties>
</file>